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1" r:id="rId20"/>
    <p:sldId id="282" r:id="rId21"/>
    <p:sldId id="274" r:id="rId22"/>
    <p:sldId id="275" r:id="rId23"/>
    <p:sldId id="276" r:id="rId24"/>
    <p:sldId id="277" r:id="rId25"/>
    <p:sldId id="278" r:id="rId26"/>
    <p:sldId id="280" r:id="rId27"/>
    <p:sldId id="27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ng Enze" initials="WE" lastIdx="1" clrIdx="0">
    <p:extLst>
      <p:ext uri="{19B8F6BF-5375-455C-9EA6-DF929625EA0E}">
        <p15:presenceInfo xmlns:p15="http://schemas.microsoft.com/office/powerpoint/2012/main" userId="1c2798c991f86df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946113-E859-4E15-8BCC-B7B1E1D34025}" v="2" dt="2020-11-26T01:30:01.8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1" autoAdjust="0"/>
    <p:restoredTop sz="96327"/>
  </p:normalViewPr>
  <p:slideViewPr>
    <p:cSldViewPr snapToGrid="0" snapToObjects="1">
      <p:cViewPr varScale="1">
        <p:scale>
          <a:sx n="135" d="100"/>
          <a:sy n="135" d="100"/>
        </p:scale>
        <p:origin x="110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刘 一岑" userId="c9e8d0135d4a1356" providerId="LiveId" clId="{33946113-E859-4E15-8BCC-B7B1E1D34025}"/>
    <pc:docChg chg="addSld delSld modSld">
      <pc:chgData name="刘 一岑" userId="c9e8d0135d4a1356" providerId="LiveId" clId="{33946113-E859-4E15-8BCC-B7B1E1D34025}" dt="2020-11-26T01:30:01.852" v="5"/>
      <pc:docMkLst>
        <pc:docMk/>
      </pc:docMkLst>
      <pc:sldChg chg="new del">
        <pc:chgData name="刘 一岑" userId="c9e8d0135d4a1356" providerId="LiveId" clId="{33946113-E859-4E15-8BCC-B7B1E1D34025}" dt="2020-11-25T04:37:34.201" v="1" actId="2696"/>
        <pc:sldMkLst>
          <pc:docMk/>
          <pc:sldMk cId="333253565" sldId="265"/>
        </pc:sldMkLst>
      </pc:sldChg>
      <pc:sldChg chg="new del">
        <pc:chgData name="刘 一岑" userId="c9e8d0135d4a1356" providerId="LiveId" clId="{33946113-E859-4E15-8BCC-B7B1E1D34025}" dt="2020-11-25T04:37:47.575" v="4" actId="2696"/>
        <pc:sldMkLst>
          <pc:docMk/>
          <pc:sldMk cId="2544373751" sldId="265"/>
        </pc:sldMkLst>
      </pc:sldChg>
      <pc:sldChg chg="add">
        <pc:chgData name="刘 一岑" userId="c9e8d0135d4a1356" providerId="LiveId" clId="{33946113-E859-4E15-8BCC-B7B1E1D34025}" dt="2020-11-25T04:37:42.051" v="3"/>
        <pc:sldMkLst>
          <pc:docMk/>
          <pc:sldMk cId="1135758488" sldId="266"/>
        </pc:sldMkLst>
      </pc:sldChg>
      <pc:sldChg chg="add">
        <pc:chgData name="刘 一岑" userId="c9e8d0135d4a1356" providerId="LiveId" clId="{33946113-E859-4E15-8BCC-B7B1E1D34025}" dt="2020-11-25T04:37:42.051" v="3"/>
        <pc:sldMkLst>
          <pc:docMk/>
          <pc:sldMk cId="2209776721" sldId="267"/>
        </pc:sldMkLst>
      </pc:sldChg>
      <pc:sldChg chg="add">
        <pc:chgData name="刘 一岑" userId="c9e8d0135d4a1356" providerId="LiveId" clId="{33946113-E859-4E15-8BCC-B7B1E1D34025}" dt="2020-11-25T04:37:42.051" v="3"/>
        <pc:sldMkLst>
          <pc:docMk/>
          <pc:sldMk cId="62820752" sldId="268"/>
        </pc:sldMkLst>
      </pc:sldChg>
      <pc:sldChg chg="add">
        <pc:chgData name="刘 一岑" userId="c9e8d0135d4a1356" providerId="LiveId" clId="{33946113-E859-4E15-8BCC-B7B1E1D34025}" dt="2020-11-25T04:37:42.051" v="3"/>
        <pc:sldMkLst>
          <pc:docMk/>
          <pc:sldMk cId="1056814099" sldId="269"/>
        </pc:sldMkLst>
      </pc:sldChg>
      <pc:sldChg chg="add">
        <pc:chgData name="刘 一岑" userId="c9e8d0135d4a1356" providerId="LiveId" clId="{33946113-E859-4E15-8BCC-B7B1E1D34025}" dt="2020-11-25T04:37:42.051" v="3"/>
        <pc:sldMkLst>
          <pc:docMk/>
          <pc:sldMk cId="3900934969" sldId="270"/>
        </pc:sldMkLst>
      </pc:sldChg>
      <pc:sldChg chg="add">
        <pc:chgData name="刘 一岑" userId="c9e8d0135d4a1356" providerId="LiveId" clId="{33946113-E859-4E15-8BCC-B7B1E1D34025}" dt="2020-11-25T04:37:42.051" v="3"/>
        <pc:sldMkLst>
          <pc:docMk/>
          <pc:sldMk cId="1489299978" sldId="271"/>
        </pc:sldMkLst>
      </pc:sldChg>
      <pc:sldChg chg="add">
        <pc:chgData name="刘 一岑" userId="c9e8d0135d4a1356" providerId="LiveId" clId="{33946113-E859-4E15-8BCC-B7B1E1D34025}" dt="2020-11-25T04:37:42.051" v="3"/>
        <pc:sldMkLst>
          <pc:docMk/>
          <pc:sldMk cId="1077085884" sldId="272"/>
        </pc:sldMkLst>
      </pc:sldChg>
      <pc:sldChg chg="add">
        <pc:chgData name="刘 一岑" userId="c9e8d0135d4a1356" providerId="LiveId" clId="{33946113-E859-4E15-8BCC-B7B1E1D34025}" dt="2020-11-25T04:37:42.051" v="3"/>
        <pc:sldMkLst>
          <pc:docMk/>
          <pc:sldMk cId="2667311666" sldId="273"/>
        </pc:sldMkLst>
      </pc:sldChg>
      <pc:sldChg chg="add">
        <pc:chgData name="刘 一岑" userId="c9e8d0135d4a1356" providerId="LiveId" clId="{33946113-E859-4E15-8BCC-B7B1E1D34025}" dt="2020-11-26T01:30:01.852" v="5"/>
        <pc:sldMkLst>
          <pc:docMk/>
          <pc:sldMk cId="1193783188" sldId="274"/>
        </pc:sldMkLst>
      </pc:sldChg>
      <pc:sldChg chg="add">
        <pc:chgData name="刘 一岑" userId="c9e8d0135d4a1356" providerId="LiveId" clId="{33946113-E859-4E15-8BCC-B7B1E1D34025}" dt="2020-11-26T01:30:01.852" v="5"/>
        <pc:sldMkLst>
          <pc:docMk/>
          <pc:sldMk cId="2719965411" sldId="275"/>
        </pc:sldMkLst>
      </pc:sldChg>
      <pc:sldChg chg="add">
        <pc:chgData name="刘 一岑" userId="c9e8d0135d4a1356" providerId="LiveId" clId="{33946113-E859-4E15-8BCC-B7B1E1D34025}" dt="2020-11-26T01:30:01.852" v="5"/>
        <pc:sldMkLst>
          <pc:docMk/>
          <pc:sldMk cId="249914835" sldId="276"/>
        </pc:sldMkLst>
      </pc:sldChg>
      <pc:sldChg chg="add">
        <pc:chgData name="刘 一岑" userId="c9e8d0135d4a1356" providerId="LiveId" clId="{33946113-E859-4E15-8BCC-B7B1E1D34025}" dt="2020-11-26T01:30:01.852" v="5"/>
        <pc:sldMkLst>
          <pc:docMk/>
          <pc:sldMk cId="4261612411" sldId="277"/>
        </pc:sldMkLst>
      </pc:sldChg>
      <pc:sldChg chg="add">
        <pc:chgData name="刘 一岑" userId="c9e8d0135d4a1356" providerId="LiveId" clId="{33946113-E859-4E15-8BCC-B7B1E1D34025}" dt="2020-11-26T01:30:01.852" v="5"/>
        <pc:sldMkLst>
          <pc:docMk/>
          <pc:sldMk cId="4265512767" sldId="278"/>
        </pc:sldMkLst>
      </pc:sldChg>
      <pc:sldChg chg="add">
        <pc:chgData name="刘 一岑" userId="c9e8d0135d4a1356" providerId="LiveId" clId="{33946113-E859-4E15-8BCC-B7B1E1D34025}" dt="2020-11-26T01:30:01.852" v="5"/>
        <pc:sldMkLst>
          <pc:docMk/>
          <pc:sldMk cId="1853530509" sldId="279"/>
        </pc:sldMkLst>
      </pc:sldChg>
      <pc:sldChg chg="add">
        <pc:chgData name="刘 一岑" userId="c9e8d0135d4a1356" providerId="LiveId" clId="{33946113-E859-4E15-8BCC-B7B1E1D34025}" dt="2020-11-26T01:30:01.852" v="5"/>
        <pc:sldMkLst>
          <pc:docMk/>
          <pc:sldMk cId="1450042989" sldId="280"/>
        </pc:sldMkLst>
      </pc:sldChg>
      <pc:sldChg chg="add">
        <pc:chgData name="刘 一岑" userId="c9e8d0135d4a1356" providerId="LiveId" clId="{33946113-E859-4E15-8BCC-B7B1E1D34025}" dt="2020-11-25T04:37:42.051" v="3"/>
        <pc:sldMkLst>
          <pc:docMk/>
          <pc:sldMk cId="3881805857" sldId="281"/>
        </pc:sldMkLst>
      </pc:sldChg>
      <pc:sldChg chg="add">
        <pc:chgData name="刘 一岑" userId="c9e8d0135d4a1356" providerId="LiveId" clId="{33946113-E859-4E15-8BCC-B7B1E1D34025}" dt="2020-11-26T01:30:01.852" v="5"/>
        <pc:sldMkLst>
          <pc:docMk/>
          <pc:sldMk cId="335402481" sldId="282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21T14:25:09.054" idx="1">
    <p:pos x="10" y="1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9B12A0-6666-E74E-941B-906938A54062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C3CF77-37F0-5949-B2DD-05EB1E33AA03}">
      <dgm:prSet phldrT="[Text]"/>
      <dgm:spPr/>
      <dgm:t>
        <a:bodyPr/>
        <a:lstStyle/>
        <a:p>
          <a:r>
            <a:rPr lang="en-US" altLang="zh-CN" dirty="0"/>
            <a:t>Your</a:t>
          </a:r>
          <a:r>
            <a:rPr lang="zh-CN" altLang="en-US" dirty="0"/>
            <a:t> </a:t>
          </a:r>
          <a:r>
            <a:rPr lang="en-US" altLang="zh-CN" dirty="0"/>
            <a:t>business</a:t>
          </a:r>
          <a:endParaRPr lang="en-US" dirty="0"/>
        </a:p>
      </dgm:t>
    </dgm:pt>
    <dgm:pt modelId="{03634DC8-1202-6E43-9EFB-81E60852188F}" type="parTrans" cxnId="{FFEC3781-BB53-9E42-A345-15A615C2CF21}">
      <dgm:prSet/>
      <dgm:spPr/>
      <dgm:t>
        <a:bodyPr/>
        <a:lstStyle/>
        <a:p>
          <a:endParaRPr lang="en-US"/>
        </a:p>
      </dgm:t>
    </dgm:pt>
    <dgm:pt modelId="{C362EEC2-865E-0F49-82CF-ECCBE28BADB8}" type="sibTrans" cxnId="{FFEC3781-BB53-9E42-A345-15A615C2CF21}">
      <dgm:prSet/>
      <dgm:spPr/>
      <dgm:t>
        <a:bodyPr/>
        <a:lstStyle/>
        <a:p>
          <a:endParaRPr lang="en-US"/>
        </a:p>
      </dgm:t>
    </dgm:pt>
    <dgm:pt modelId="{1AAD4BD7-222E-9C43-ADB4-98C27988754D}">
      <dgm:prSet phldrT="[Text]"/>
      <dgm:spPr/>
      <dgm:t>
        <a:bodyPr/>
        <a:lstStyle/>
        <a:p>
          <a:r>
            <a:rPr lang="en-US" altLang="zh-CN" dirty="0"/>
            <a:t>All</a:t>
          </a:r>
          <a:r>
            <a:rPr lang="zh-CN" altLang="en-US" dirty="0"/>
            <a:t> </a:t>
          </a:r>
          <a:r>
            <a:rPr lang="en-US" altLang="zh-CN" dirty="0"/>
            <a:t>your</a:t>
          </a:r>
          <a:r>
            <a:rPr lang="zh-CN" altLang="en-US" dirty="0"/>
            <a:t> </a:t>
          </a:r>
          <a:r>
            <a:rPr lang="en-US" altLang="zh-CN" dirty="0"/>
            <a:t>business</a:t>
          </a:r>
          <a:r>
            <a:rPr lang="zh-CN" altLang="en-US" dirty="0"/>
            <a:t> </a:t>
          </a:r>
          <a:r>
            <a:rPr lang="en-US" altLang="zh-CN" dirty="0"/>
            <a:t>reviews</a:t>
          </a:r>
          <a:endParaRPr lang="en-US" dirty="0"/>
        </a:p>
      </dgm:t>
    </dgm:pt>
    <dgm:pt modelId="{481B738A-2E3A-9E4E-AE52-6307C2A612F0}" type="parTrans" cxnId="{22EB9100-6532-094B-A1DB-7DFFECDD7E42}">
      <dgm:prSet/>
      <dgm:spPr/>
      <dgm:t>
        <a:bodyPr/>
        <a:lstStyle/>
        <a:p>
          <a:endParaRPr lang="en-US"/>
        </a:p>
      </dgm:t>
    </dgm:pt>
    <dgm:pt modelId="{2541950A-0B09-CA48-94F3-A46FE8B4AB51}" type="sibTrans" cxnId="{22EB9100-6532-094B-A1DB-7DFFECDD7E42}">
      <dgm:prSet/>
      <dgm:spPr/>
      <dgm:t>
        <a:bodyPr/>
        <a:lstStyle/>
        <a:p>
          <a:endParaRPr lang="en-US"/>
        </a:p>
      </dgm:t>
    </dgm:pt>
    <dgm:pt modelId="{03B8FE35-F41E-F34F-B1D7-C7FA16F22CF7}">
      <dgm:prSet phldrT="[Text]"/>
      <dgm:spPr/>
      <dgm:t>
        <a:bodyPr/>
        <a:lstStyle/>
        <a:p>
          <a:r>
            <a:rPr lang="en-US" altLang="zh-CN" dirty="0"/>
            <a:t>All</a:t>
          </a:r>
          <a:r>
            <a:rPr lang="zh-CN" altLang="en-US" dirty="0"/>
            <a:t> </a:t>
          </a:r>
          <a:r>
            <a:rPr lang="en-US" altLang="zh-CN" dirty="0"/>
            <a:t>reviews</a:t>
          </a:r>
          <a:r>
            <a:rPr lang="zh-CN" altLang="en-US" dirty="0"/>
            <a:t> </a:t>
          </a:r>
          <a:r>
            <a:rPr lang="en-US" altLang="zh-CN" dirty="0"/>
            <a:t>contains</a:t>
          </a:r>
          <a:r>
            <a:rPr lang="zh-CN" altLang="en-US" dirty="0"/>
            <a:t> </a:t>
          </a:r>
          <a:r>
            <a:rPr lang="en-US" altLang="zh-CN" b="1" dirty="0"/>
            <a:t>delivery</a:t>
          </a:r>
          <a:endParaRPr lang="en-US" b="1" dirty="0"/>
        </a:p>
      </dgm:t>
    </dgm:pt>
    <dgm:pt modelId="{18562963-4A06-B743-A629-FA94A853A229}" type="parTrans" cxnId="{24D0CDC8-6614-CD42-B64E-69256D1CCE07}">
      <dgm:prSet/>
      <dgm:spPr/>
      <dgm:t>
        <a:bodyPr/>
        <a:lstStyle/>
        <a:p>
          <a:endParaRPr lang="en-US"/>
        </a:p>
      </dgm:t>
    </dgm:pt>
    <dgm:pt modelId="{7302B413-2B48-1546-823A-65866CA868DC}" type="sibTrans" cxnId="{24D0CDC8-6614-CD42-B64E-69256D1CCE07}">
      <dgm:prSet/>
      <dgm:spPr/>
      <dgm:t>
        <a:bodyPr/>
        <a:lstStyle/>
        <a:p>
          <a:endParaRPr lang="en-US"/>
        </a:p>
      </dgm:t>
    </dgm:pt>
    <dgm:pt modelId="{2A733CFD-9C58-D144-8364-92201A2DC393}" type="pres">
      <dgm:prSet presAssocID="{469B12A0-6666-E74E-941B-906938A54062}" presName="Name0" presStyleCnt="0">
        <dgm:presLayoutVars>
          <dgm:dir/>
          <dgm:resizeHandles val="exact"/>
        </dgm:presLayoutVars>
      </dgm:prSet>
      <dgm:spPr/>
    </dgm:pt>
    <dgm:pt modelId="{4BC9FE42-1B46-9B4F-AE5D-D08024DDBA57}" type="pres">
      <dgm:prSet presAssocID="{EAC3CF77-37F0-5949-B2DD-05EB1E33AA03}" presName="parTxOnly" presStyleLbl="node1" presStyleIdx="0" presStyleCnt="3">
        <dgm:presLayoutVars>
          <dgm:bulletEnabled val="1"/>
        </dgm:presLayoutVars>
      </dgm:prSet>
      <dgm:spPr/>
    </dgm:pt>
    <dgm:pt modelId="{0588C1D9-177F-B346-809F-508C77FD6C83}" type="pres">
      <dgm:prSet presAssocID="{C362EEC2-865E-0F49-82CF-ECCBE28BADB8}" presName="parSpace" presStyleCnt="0"/>
      <dgm:spPr/>
    </dgm:pt>
    <dgm:pt modelId="{71F6AD33-CB92-A144-B1D9-325A900BB2D9}" type="pres">
      <dgm:prSet presAssocID="{1AAD4BD7-222E-9C43-ADB4-98C27988754D}" presName="parTxOnly" presStyleLbl="node1" presStyleIdx="1" presStyleCnt="3">
        <dgm:presLayoutVars>
          <dgm:bulletEnabled val="1"/>
        </dgm:presLayoutVars>
      </dgm:prSet>
      <dgm:spPr/>
    </dgm:pt>
    <dgm:pt modelId="{59E198DF-C392-754B-85DD-D5082CE6940F}" type="pres">
      <dgm:prSet presAssocID="{2541950A-0B09-CA48-94F3-A46FE8B4AB51}" presName="parSpace" presStyleCnt="0"/>
      <dgm:spPr/>
    </dgm:pt>
    <dgm:pt modelId="{8BE103E9-761A-794F-B9B8-7C0EF1C90802}" type="pres">
      <dgm:prSet presAssocID="{03B8FE35-F41E-F34F-B1D7-C7FA16F22CF7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22EB9100-6532-094B-A1DB-7DFFECDD7E42}" srcId="{469B12A0-6666-E74E-941B-906938A54062}" destId="{1AAD4BD7-222E-9C43-ADB4-98C27988754D}" srcOrd="1" destOrd="0" parTransId="{481B738A-2E3A-9E4E-AE52-6307C2A612F0}" sibTransId="{2541950A-0B09-CA48-94F3-A46FE8B4AB51}"/>
    <dgm:cxn modelId="{88E55011-5A30-9F4D-9906-E6E3B58A55D5}" type="presOf" srcId="{EAC3CF77-37F0-5949-B2DD-05EB1E33AA03}" destId="{4BC9FE42-1B46-9B4F-AE5D-D08024DDBA57}" srcOrd="0" destOrd="0" presId="urn:microsoft.com/office/officeart/2005/8/layout/hChevron3"/>
    <dgm:cxn modelId="{3AA39834-AC66-3F49-AFD5-337FE1E123CE}" type="presOf" srcId="{03B8FE35-F41E-F34F-B1D7-C7FA16F22CF7}" destId="{8BE103E9-761A-794F-B9B8-7C0EF1C90802}" srcOrd="0" destOrd="0" presId="urn:microsoft.com/office/officeart/2005/8/layout/hChevron3"/>
    <dgm:cxn modelId="{16FCC53B-4F64-1946-A808-A58D7E11CD48}" type="presOf" srcId="{469B12A0-6666-E74E-941B-906938A54062}" destId="{2A733CFD-9C58-D144-8364-92201A2DC393}" srcOrd="0" destOrd="0" presId="urn:microsoft.com/office/officeart/2005/8/layout/hChevron3"/>
    <dgm:cxn modelId="{0954A364-8926-E44D-B166-256B1592190E}" type="presOf" srcId="{1AAD4BD7-222E-9C43-ADB4-98C27988754D}" destId="{71F6AD33-CB92-A144-B1D9-325A900BB2D9}" srcOrd="0" destOrd="0" presId="urn:microsoft.com/office/officeart/2005/8/layout/hChevron3"/>
    <dgm:cxn modelId="{FFEC3781-BB53-9E42-A345-15A615C2CF21}" srcId="{469B12A0-6666-E74E-941B-906938A54062}" destId="{EAC3CF77-37F0-5949-B2DD-05EB1E33AA03}" srcOrd="0" destOrd="0" parTransId="{03634DC8-1202-6E43-9EFB-81E60852188F}" sibTransId="{C362EEC2-865E-0F49-82CF-ECCBE28BADB8}"/>
    <dgm:cxn modelId="{24D0CDC8-6614-CD42-B64E-69256D1CCE07}" srcId="{469B12A0-6666-E74E-941B-906938A54062}" destId="{03B8FE35-F41E-F34F-B1D7-C7FA16F22CF7}" srcOrd="2" destOrd="0" parTransId="{18562963-4A06-B743-A629-FA94A853A229}" sibTransId="{7302B413-2B48-1546-823A-65866CA868DC}"/>
    <dgm:cxn modelId="{20C41B23-5807-3640-8F4F-D5C3508AEAC6}" type="presParOf" srcId="{2A733CFD-9C58-D144-8364-92201A2DC393}" destId="{4BC9FE42-1B46-9B4F-AE5D-D08024DDBA57}" srcOrd="0" destOrd="0" presId="urn:microsoft.com/office/officeart/2005/8/layout/hChevron3"/>
    <dgm:cxn modelId="{79775EC4-2808-C64B-A873-5F5EA4116B24}" type="presParOf" srcId="{2A733CFD-9C58-D144-8364-92201A2DC393}" destId="{0588C1D9-177F-B346-809F-508C77FD6C83}" srcOrd="1" destOrd="0" presId="urn:microsoft.com/office/officeart/2005/8/layout/hChevron3"/>
    <dgm:cxn modelId="{C33B643A-B81E-AC42-96A0-E049FEACEB6B}" type="presParOf" srcId="{2A733CFD-9C58-D144-8364-92201A2DC393}" destId="{71F6AD33-CB92-A144-B1D9-325A900BB2D9}" srcOrd="2" destOrd="0" presId="urn:microsoft.com/office/officeart/2005/8/layout/hChevron3"/>
    <dgm:cxn modelId="{439192F9-985D-FB4C-9C7A-5E418BFCFF86}" type="presParOf" srcId="{2A733CFD-9C58-D144-8364-92201A2DC393}" destId="{59E198DF-C392-754B-85DD-D5082CE6940F}" srcOrd="3" destOrd="0" presId="urn:microsoft.com/office/officeart/2005/8/layout/hChevron3"/>
    <dgm:cxn modelId="{0FFBC0D1-2029-4748-8B85-F528EF95D6CC}" type="presParOf" srcId="{2A733CFD-9C58-D144-8364-92201A2DC393}" destId="{8BE103E9-761A-794F-B9B8-7C0EF1C90802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C9FE42-1B46-9B4F-AE5D-D08024DDBA57}">
      <dsp:nvSpPr>
        <dsp:cNvPr id="0" name=""/>
        <dsp:cNvSpPr/>
      </dsp:nvSpPr>
      <dsp:spPr>
        <a:xfrm>
          <a:off x="3340" y="1886507"/>
          <a:ext cx="2921095" cy="1168438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Your</a:t>
          </a:r>
          <a:r>
            <a:rPr lang="zh-CN" altLang="en-US" sz="2400" kern="1200" dirty="0"/>
            <a:t> </a:t>
          </a:r>
          <a:r>
            <a:rPr lang="en-US" altLang="zh-CN" sz="2400" kern="1200" dirty="0"/>
            <a:t>business</a:t>
          </a:r>
          <a:endParaRPr lang="en-US" sz="2400" kern="1200" dirty="0"/>
        </a:p>
      </dsp:txBody>
      <dsp:txXfrm>
        <a:off x="3340" y="1886507"/>
        <a:ext cx="2628986" cy="1168438"/>
      </dsp:txXfrm>
    </dsp:sp>
    <dsp:sp modelId="{71F6AD33-CB92-A144-B1D9-325A900BB2D9}">
      <dsp:nvSpPr>
        <dsp:cNvPr id="0" name=""/>
        <dsp:cNvSpPr/>
      </dsp:nvSpPr>
      <dsp:spPr>
        <a:xfrm>
          <a:off x="2340216" y="1886507"/>
          <a:ext cx="2921095" cy="11684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All</a:t>
          </a:r>
          <a:r>
            <a:rPr lang="zh-CN" altLang="en-US" sz="2400" kern="1200" dirty="0"/>
            <a:t> </a:t>
          </a:r>
          <a:r>
            <a:rPr lang="en-US" altLang="zh-CN" sz="2400" kern="1200" dirty="0"/>
            <a:t>your</a:t>
          </a:r>
          <a:r>
            <a:rPr lang="zh-CN" altLang="en-US" sz="2400" kern="1200" dirty="0"/>
            <a:t> </a:t>
          </a:r>
          <a:r>
            <a:rPr lang="en-US" altLang="zh-CN" sz="2400" kern="1200" dirty="0"/>
            <a:t>business</a:t>
          </a:r>
          <a:r>
            <a:rPr lang="zh-CN" altLang="en-US" sz="2400" kern="1200" dirty="0"/>
            <a:t> </a:t>
          </a:r>
          <a:r>
            <a:rPr lang="en-US" altLang="zh-CN" sz="2400" kern="1200" dirty="0"/>
            <a:t>reviews</a:t>
          </a:r>
          <a:endParaRPr lang="en-US" sz="2400" kern="1200" dirty="0"/>
        </a:p>
      </dsp:txBody>
      <dsp:txXfrm>
        <a:off x="2924435" y="1886507"/>
        <a:ext cx="1752657" cy="1168438"/>
      </dsp:txXfrm>
    </dsp:sp>
    <dsp:sp modelId="{8BE103E9-761A-794F-B9B8-7C0EF1C90802}">
      <dsp:nvSpPr>
        <dsp:cNvPr id="0" name=""/>
        <dsp:cNvSpPr/>
      </dsp:nvSpPr>
      <dsp:spPr>
        <a:xfrm>
          <a:off x="4677093" y="1886507"/>
          <a:ext cx="2921095" cy="11684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All</a:t>
          </a:r>
          <a:r>
            <a:rPr lang="zh-CN" altLang="en-US" sz="2400" kern="1200" dirty="0"/>
            <a:t> </a:t>
          </a:r>
          <a:r>
            <a:rPr lang="en-US" altLang="zh-CN" sz="2400" kern="1200" dirty="0"/>
            <a:t>reviews</a:t>
          </a:r>
          <a:r>
            <a:rPr lang="zh-CN" altLang="en-US" sz="2400" kern="1200" dirty="0"/>
            <a:t> </a:t>
          </a:r>
          <a:r>
            <a:rPr lang="en-US" altLang="zh-CN" sz="2400" kern="1200" dirty="0"/>
            <a:t>contains</a:t>
          </a:r>
          <a:r>
            <a:rPr lang="zh-CN" altLang="en-US" sz="2400" kern="1200" dirty="0"/>
            <a:t> </a:t>
          </a:r>
          <a:r>
            <a:rPr lang="en-US" altLang="zh-CN" sz="2400" b="1" kern="1200" dirty="0"/>
            <a:t>delivery</a:t>
          </a:r>
          <a:endParaRPr lang="en-US" sz="2400" b="1" kern="1200" dirty="0"/>
        </a:p>
      </dsp:txBody>
      <dsp:txXfrm>
        <a:off x="5261312" y="1886507"/>
        <a:ext cx="1752657" cy="11684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21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7D841D-99E3-4ACC-94F4-C9C5A3448297}" type="datetimeFigureOut">
              <a:rPr lang="zh-CN" altLang="en-US" smtClean="0"/>
              <a:t>2020/11/25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223990-A5FD-443F-B95E-9F2FCA3B77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496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019622-A9A2-F348-807D-B695FCE29C5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268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4785-DC7D-3F41-8D9B-8BC4AC37F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0B896-9E88-3749-9A21-4E0086319E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E8C42-9742-C546-AFE8-A6D5481AB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887AC-BF56-6C4C-89F4-975E006EF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00DB6-A198-9E4D-AC1F-E7171DC29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75BCD-394F-FA40-9D31-A7144ED1E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DE2F27-6949-2343-863F-1AD723803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685B5-6383-5546-9167-EE8E93C93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BEE25-85E1-2442-9908-96CD71459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EF4EB-6AED-DB45-8039-C43910D2D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680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9964CF-8D88-4A43-B26F-BB7282D060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E1B382-4726-9441-96F7-7663D9B9C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23F0A-BA93-2D4B-A3D9-9D0B70B19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F203F-4B59-DC46-A179-07EEA1C30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6C78C-312E-3A4A-A04F-B2A801F0A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28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42011-8139-704A-A8B5-3D35554C9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389D02-10AD-404E-8B2B-0BEF03C27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38B73-1491-7C4A-B0CF-3EA975A24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1C1A7-4E86-AB45-A2E2-877A687CD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D8606-9FC1-4F45-832C-59DA03471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496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489FF-915B-964B-850A-9319BB12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71F3D-4128-EA4B-A27D-F58AAEFB0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8265A-44FB-7642-A917-56C4390F7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5F5E8-EF7C-244D-9AF2-EEA1C183A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753F5-B053-EE4B-86FA-4B22B7256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768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50FD4-F24A-1A40-9BE1-45B8DE6B5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FA1F2-1113-C148-B029-76AA4F89E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47D69-B403-3C48-8F7A-1550F4B2E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C1817-B8D4-B844-889C-9081DDFA5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E06BF-F801-CC43-A299-2934DA4DC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056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CCA62-792E-E34F-A2FC-E527E354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733E8-D5E5-BF43-B411-E7DC2CA59D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9F2986-A2B0-E04F-AEA6-A48FBADF3C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E6AE7-B76F-6A4E-B1AB-00F4B024B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00ED49-A4B3-1547-8A26-DF0633134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97AB1-9D51-9043-A70B-E1666E31A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729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AD9E7-0892-854F-AE72-D1013CA0D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0AFD9-F017-B04A-B876-9D4C286BE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961F88-F1B5-5549-AEEE-554929E4E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686B92-0D54-E54E-AA53-9F0E56274A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DD76C5-C7EA-8741-9C34-7FBED3704C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1D83A-A09E-B64F-B680-C6EEEBAAB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7DBE18-C1FD-EA4D-9170-D16C2A281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53BBAE-0427-C249-A095-AE6FAB6D7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4768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42D01-4B5E-EF4C-8B9A-30570301D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850547-7A07-F24A-82B8-63608C0D9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B4C9FD-1735-6D4C-B807-F84D56A5B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C6138A-1318-574A-8AB9-CAE4812C3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34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5D852-000C-8940-B30D-29DD5986D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190646-D9CF-924C-9B0C-6C5A3DC69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F7BD3E-3A77-F649-A7F1-B07F567AF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846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41BC7-3636-BD40-A1D2-24ECCBA9A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AC9BB-EC61-734A-AA8A-064724130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267F79-F1A9-C74B-952D-819717E8B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5B83F7-D02F-DD4D-9292-4DADA390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73D07-8B03-394A-9C7D-0CC2AC1B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CBFFA-7FB9-6D4D-BB58-D437AEF32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792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7F11-60DA-DD41-AF3B-2863DCB4C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7EB88-2CA4-DF4C-9329-EBEE4CA01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95866-BAB6-204E-86E6-7C07351D3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F3F86-4648-9449-969D-48379EC61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4A410-930E-2549-99B4-44DE0D4F1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319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7E20-3DBD-3044-985A-81C4CB6A7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53F536-1889-B348-A116-9D944003C3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7E932-36AF-6543-88BD-8D7CEE579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C34BA-3E56-6B46-9DB9-0193B1ED7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ACE34-2A5A-7D43-A65D-2D533EF61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AA6B90-E3E9-2846-8F73-8DBC0D8E9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964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760F9-CBA4-9843-8F93-D033E1226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293708-23D3-2D42-850D-A0695FA135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BE558-9A05-9D41-8ADA-7F7849DCA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9DDB9-31A8-B944-904C-7646FB6B0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CD25B-B168-844D-AE3B-FC8DBD187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682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42919F-2E7C-304E-AB31-D23AA86CDD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AF245-73D9-304D-9F66-DDBFDEC6FB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4DF17-1DDE-D94B-AD98-8C3D72AC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3028F8-34A1-8646-8DFD-56141F822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576C5-B178-5A41-80B0-4EDD81219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031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FEC5C-96A9-594C-BDF4-9488AA788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A0C7D-F94F-4F4C-A26A-03197DB7E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C9ADD-B7E0-1040-B466-603EC8ECF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D6517-350D-824F-9D42-B05BF995D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94596-C29C-F44B-8F33-1ECCD341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52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0E9D1-DDA7-4B40-B448-0811BF1CD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9347D-96FD-6449-8E9A-26AF9E6BE9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315515-6E35-7D4E-AA8D-AD2A003AD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E92C6-FBF3-1D43-896E-BA9A290F1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EB2D3-FAAF-814E-80AD-F74D1AAC1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83C3B-0221-FC4B-944A-3D63F10D7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30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D92AE-0BC5-C342-9735-04FB434AF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B20116-ED65-F54A-9572-76BDC001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8FD47-3027-CF48-BBE3-656FC4799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87299B-F3AB-C44D-8A52-8C86F8E0BF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7033DD-F193-3B48-822B-3B9B4D61FB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98FB1D-7B12-F84D-AE35-DE3101EE6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025113-0A32-814F-A7F6-786E608AD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FEEFDB-D4CB-9946-A973-B048FF6F6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852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D4BD2-58E7-C543-98DB-6AD73416D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74A27-2196-0246-AAA2-5666CDAD2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F5C93B-600F-2B4E-8ECA-3B929B4D1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0E74A-AA3C-0F47-8786-750EDEA81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84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2D8189-D013-6442-B628-3378D338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61A574-DAF4-F649-B5B1-18E646345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63BB03-4909-AD44-A0AC-FD076C98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37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472B6-D206-E049-8AA4-5F0846CAB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6D9B8-53AD-D943-A4C0-EC6E3691E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5549D3-C503-A848-9A7D-86F28D3B7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C830E-A926-4B45-8C2D-BB493D0E8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11049-3068-1D43-BCF2-DFFCA832E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938C8C-59DA-1946-88FC-CCBE705E8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65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54B8B-2D83-624A-812A-BF278B147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30B6EC-474A-AC4E-ABB0-48220406E7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11639E-18BA-0D4E-966A-502045600C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3BCA47-3BFF-B848-802F-59AD4DB28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AE06D0-19D8-AA43-9620-737CCD561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92209F-812A-BC4C-83DE-C3A2EFAAE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676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056D2-5DE8-5A47-B158-8F1028B5F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69BE9-76A6-D445-9BD1-9AF6E4A89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87B41-3A49-4342-A14C-288247E681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91097-C94F-EB42-8199-E746D7A28BE6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5FC01-FFE4-7B43-8522-82BBD241D2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E252D-7904-E04A-92B9-C95AE4789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E952A-895C-484B-95FD-45B254678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16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EB1D41-4DB9-724F-92BF-EFAA93365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D9603-145D-0443-A812-688C79A18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586F5-18FC-564F-B104-0A1B42B94A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C0C87-AB12-464E-9DA7-30CF688F42BC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EE50E-E73B-CD41-8B62-B8AB6CCBB7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79740-A70C-274A-A7CA-59CACC33B6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76B75-82DE-4142-8321-085D290FA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32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13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comments" Target="../comments/comment1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1647A-F5B3-8942-995D-BD40D2C14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207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altLang="zh-CN" sz="6600" dirty="0">
                <a:latin typeface="+mn-lt"/>
              </a:rPr>
              <a:t>STAT628-Module</a:t>
            </a:r>
            <a:r>
              <a:rPr lang="zh-CN" altLang="en-US" sz="6600" dirty="0">
                <a:latin typeface="+mn-lt"/>
              </a:rPr>
              <a:t> </a:t>
            </a:r>
            <a:r>
              <a:rPr lang="en-US" altLang="zh-CN" sz="6600" dirty="0">
                <a:latin typeface="+mn-lt"/>
              </a:rPr>
              <a:t>3</a:t>
            </a:r>
            <a:r>
              <a:rPr lang="zh-CN" altLang="en-US" sz="6600" dirty="0">
                <a:latin typeface="+mn-lt"/>
              </a:rPr>
              <a:t>  </a:t>
            </a:r>
            <a:br>
              <a:rPr lang="en-US" altLang="zh-CN" sz="6600" dirty="0">
                <a:latin typeface="+mn-lt"/>
              </a:rPr>
            </a:br>
            <a:br>
              <a:rPr lang="en-US" altLang="zh-CN" sz="6600" dirty="0">
                <a:latin typeface="+mn-lt"/>
              </a:rPr>
            </a:br>
            <a:r>
              <a:rPr lang="en-US" altLang="zh-CN" sz="3600" dirty="0">
                <a:latin typeface="+mn-lt"/>
              </a:rPr>
              <a:t>Suggestion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for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pizza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business</a:t>
            </a:r>
            <a:br>
              <a:rPr lang="en-US" altLang="zh-CN" sz="6600" dirty="0">
                <a:latin typeface="+mn-lt"/>
              </a:rPr>
            </a:br>
            <a:endParaRPr lang="en-US" sz="6600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DB1B11-5BBD-B246-A35E-EB85385BB9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8764" y="4251036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Yicen Liu</a:t>
            </a:r>
          </a:p>
          <a:p>
            <a:pPr algn="l"/>
            <a:r>
              <a:rPr lang="en-US" sz="2800" dirty="0"/>
              <a:t>Hua Tong</a:t>
            </a:r>
          </a:p>
          <a:p>
            <a:pPr algn="l"/>
            <a:r>
              <a:rPr lang="en-US" sz="2800" dirty="0"/>
              <a:t>Enze Wang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F44B4843-68B6-4677-B843-96A0653205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3"/>
    </mc:Choice>
    <mc:Fallback xmlns="">
      <p:transition spd="slow" advTm="4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603C8-322C-9E40-B718-8D5CBF5AF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673" y="-19829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Menu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Suggestion-Method</a:t>
            </a:r>
            <a:endParaRPr lang="en-US" sz="3600" dirty="0">
              <a:latin typeface="+mn-l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D8683B0-EAC5-7448-90E9-43A742986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598" y="2121188"/>
            <a:ext cx="6024420" cy="4351338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Data:</a:t>
            </a:r>
            <a:r>
              <a:rPr lang="zh-CN" altLang="en-US" sz="2000" dirty="0"/>
              <a:t> </a:t>
            </a:r>
            <a:r>
              <a:rPr lang="en-US" altLang="zh-CN" sz="2000" dirty="0" err="1"/>
              <a:t>review.json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/>
              <a:t>1560</a:t>
            </a:r>
            <a:r>
              <a:rPr lang="zh-CN" altLang="en-US" sz="2000" dirty="0"/>
              <a:t> </a:t>
            </a:r>
            <a:r>
              <a:rPr lang="en-US" altLang="zh-CN" sz="2000" dirty="0"/>
              <a:t>reviews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sz="2000" dirty="0"/>
              <a:t>125</a:t>
            </a:r>
            <a:r>
              <a:rPr lang="zh-CN" altLang="en-US" sz="2000" dirty="0"/>
              <a:t> </a:t>
            </a:r>
            <a:r>
              <a:rPr lang="en-US" altLang="zh-CN" sz="2000" dirty="0"/>
              <a:t>food</a:t>
            </a:r>
            <a:r>
              <a:rPr lang="zh-CN" altLang="en-US" sz="2000" dirty="0"/>
              <a:t> </a:t>
            </a:r>
            <a:r>
              <a:rPr lang="en-US" altLang="zh-CN" sz="2000" dirty="0"/>
              <a:t>nouns.</a:t>
            </a:r>
          </a:p>
          <a:p>
            <a:endParaRPr lang="en-US" altLang="zh-CN" sz="2000" dirty="0"/>
          </a:p>
          <a:p>
            <a:r>
              <a:rPr lang="en-US" altLang="zh-CN" sz="2000" dirty="0"/>
              <a:t>Main</a:t>
            </a:r>
            <a:r>
              <a:rPr lang="zh-CN" altLang="en-US" sz="2000" dirty="0"/>
              <a:t> </a:t>
            </a:r>
            <a:r>
              <a:rPr lang="en-US" altLang="zh-CN" sz="2000" dirty="0"/>
              <a:t>method:</a:t>
            </a:r>
            <a:r>
              <a:rPr lang="zh-CN" altLang="en-US" sz="2000" dirty="0"/>
              <a:t> </a:t>
            </a:r>
            <a:r>
              <a:rPr lang="en-US" altLang="zh-CN" sz="2000" dirty="0"/>
              <a:t>Linear</a:t>
            </a:r>
            <a:r>
              <a:rPr lang="zh-CN" altLang="en-US" sz="2000" dirty="0"/>
              <a:t> </a:t>
            </a:r>
            <a:r>
              <a:rPr lang="en-US" altLang="zh-CN" sz="2000" dirty="0"/>
              <a:t>&amp;</a:t>
            </a:r>
            <a:r>
              <a:rPr lang="zh-CN" altLang="en-US" sz="2000" dirty="0"/>
              <a:t> </a:t>
            </a:r>
            <a:r>
              <a:rPr lang="en-US" altLang="zh-CN" sz="2000" dirty="0"/>
              <a:t>Lasso</a:t>
            </a:r>
            <a:r>
              <a:rPr lang="zh-CN" altLang="en-US" sz="2000" dirty="0"/>
              <a:t> </a:t>
            </a:r>
            <a:r>
              <a:rPr lang="en-US" altLang="zh-CN" sz="2000" dirty="0"/>
              <a:t>Regression</a:t>
            </a:r>
          </a:p>
          <a:p>
            <a:endParaRPr lang="en-US" altLang="zh-CN" sz="2000" dirty="0"/>
          </a:p>
          <a:p>
            <a:r>
              <a:rPr lang="en-US" altLang="zh-CN" sz="2000" dirty="0"/>
              <a:t>Goal:</a:t>
            </a:r>
            <a:r>
              <a:rPr lang="zh-CN" altLang="en-US" sz="2000" dirty="0"/>
              <a:t> </a:t>
            </a:r>
            <a:r>
              <a:rPr lang="en-US" altLang="zh-CN" sz="2000" dirty="0"/>
              <a:t>Find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connection</a:t>
            </a:r>
            <a:r>
              <a:rPr lang="zh-CN" altLang="en-US" sz="2000" dirty="0"/>
              <a:t> </a:t>
            </a:r>
            <a:r>
              <a:rPr lang="en-US" altLang="zh-CN" sz="2000" dirty="0"/>
              <a:t>between</a:t>
            </a:r>
            <a:r>
              <a:rPr lang="zh-CN" altLang="en-US" sz="2000" dirty="0"/>
              <a:t> </a:t>
            </a:r>
            <a:r>
              <a:rPr lang="en-US" altLang="zh-CN" sz="2000" dirty="0"/>
              <a:t>frequency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food</a:t>
            </a:r>
            <a:r>
              <a:rPr lang="zh-CN" altLang="en-US" sz="2000" dirty="0"/>
              <a:t> </a:t>
            </a:r>
            <a:r>
              <a:rPr lang="en-US" altLang="zh-CN" sz="2000" dirty="0"/>
              <a:t>noun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US" altLang="zh-CN" sz="2000" dirty="0"/>
              <a:t>review</a:t>
            </a:r>
            <a:r>
              <a:rPr lang="zh-CN" altLang="en-US" sz="2000" dirty="0"/>
              <a:t> </a:t>
            </a:r>
            <a:r>
              <a:rPr lang="en-US" altLang="zh-CN" sz="2000" dirty="0"/>
              <a:t>star</a:t>
            </a:r>
            <a:r>
              <a:rPr lang="zh-CN" altLang="en-US" sz="2000" dirty="0"/>
              <a:t> </a:t>
            </a:r>
            <a:r>
              <a:rPr lang="en-US" altLang="zh-CN" sz="2000" dirty="0"/>
              <a:t>rating.</a:t>
            </a:r>
            <a:r>
              <a:rPr lang="zh-CN" altLang="en-US" sz="2000" dirty="0"/>
              <a:t> </a:t>
            </a:r>
            <a:r>
              <a:rPr lang="en-US" altLang="zh-CN" sz="2000" dirty="0"/>
              <a:t>Whether</a:t>
            </a:r>
            <a:r>
              <a:rPr lang="zh-CN" altLang="en-US" sz="2000" dirty="0"/>
              <a:t> </a:t>
            </a:r>
            <a:r>
              <a:rPr lang="en-US" altLang="zh-CN" sz="2000" dirty="0"/>
              <a:t>it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necessary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add</a:t>
            </a:r>
            <a:r>
              <a:rPr lang="zh-CN" altLang="en-US" sz="2000" dirty="0"/>
              <a:t> </a:t>
            </a:r>
            <a:r>
              <a:rPr lang="en-US" altLang="zh-CN" sz="2000" dirty="0"/>
              <a:t>or</a:t>
            </a:r>
            <a:r>
              <a:rPr lang="zh-CN" altLang="en-US" sz="2000" dirty="0"/>
              <a:t> </a:t>
            </a:r>
            <a:r>
              <a:rPr lang="en-US" altLang="zh-CN" sz="2000" dirty="0"/>
              <a:t>remove</a:t>
            </a:r>
            <a:r>
              <a:rPr lang="zh-CN" altLang="en-US" sz="2000" dirty="0"/>
              <a:t> </a:t>
            </a:r>
            <a:r>
              <a:rPr lang="en-US" altLang="zh-CN" sz="2000" dirty="0"/>
              <a:t>some</a:t>
            </a:r>
            <a:r>
              <a:rPr lang="zh-CN" altLang="en-US" sz="2000" dirty="0"/>
              <a:t> </a:t>
            </a:r>
            <a:r>
              <a:rPr lang="en-US" altLang="zh-CN" sz="2000" dirty="0"/>
              <a:t>food</a:t>
            </a:r>
            <a:r>
              <a:rPr lang="zh-CN" altLang="en-US" sz="2000" dirty="0"/>
              <a:t> </a:t>
            </a:r>
            <a:r>
              <a:rPr lang="en-US" altLang="zh-CN" sz="2000" dirty="0"/>
              <a:t>from</a:t>
            </a:r>
            <a:r>
              <a:rPr lang="zh-CN" altLang="en-US" sz="2000" dirty="0"/>
              <a:t> </a:t>
            </a:r>
            <a:r>
              <a:rPr lang="en-US" altLang="zh-CN" sz="2000" dirty="0"/>
              <a:t>menu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increase</a:t>
            </a:r>
            <a:r>
              <a:rPr lang="zh-CN" altLang="en-US" sz="2000" dirty="0"/>
              <a:t> </a:t>
            </a:r>
            <a:r>
              <a:rPr lang="en-US" altLang="zh-CN" sz="2000" dirty="0"/>
              <a:t>review</a:t>
            </a:r>
            <a:r>
              <a:rPr lang="zh-CN" altLang="en-US" sz="2000" dirty="0"/>
              <a:t> </a:t>
            </a:r>
            <a:r>
              <a:rPr lang="en-US" altLang="zh-CN" sz="2000" dirty="0"/>
              <a:t>star</a:t>
            </a:r>
            <a:r>
              <a:rPr lang="zh-CN" altLang="en-US" sz="2000" dirty="0"/>
              <a:t> </a:t>
            </a:r>
            <a:r>
              <a:rPr lang="en-US" altLang="zh-CN" sz="2000" dirty="0"/>
              <a:t>rating?</a:t>
            </a:r>
          </a:p>
          <a:p>
            <a:endParaRPr lang="en-US" sz="2000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01B143B-A5E6-0544-9839-6D9841AE48F9}"/>
              </a:ext>
            </a:extLst>
          </p:cNvPr>
          <p:cNvGraphicFramePr>
            <a:graphicFrameLocks noGrp="1"/>
          </p:cNvGraphicFramePr>
          <p:nvPr/>
        </p:nvGraphicFramePr>
        <p:xfrm>
          <a:off x="6253018" y="1960880"/>
          <a:ext cx="5784275" cy="293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6855">
                  <a:extLst>
                    <a:ext uri="{9D8B030D-6E8A-4147-A177-3AD203B41FA5}">
                      <a16:colId xmlns:a16="http://schemas.microsoft.com/office/drawing/2014/main" val="2116301048"/>
                    </a:ext>
                  </a:extLst>
                </a:gridCol>
                <a:gridCol w="1156855">
                  <a:extLst>
                    <a:ext uri="{9D8B030D-6E8A-4147-A177-3AD203B41FA5}">
                      <a16:colId xmlns:a16="http://schemas.microsoft.com/office/drawing/2014/main" val="1764385529"/>
                    </a:ext>
                  </a:extLst>
                </a:gridCol>
                <a:gridCol w="1156855">
                  <a:extLst>
                    <a:ext uri="{9D8B030D-6E8A-4147-A177-3AD203B41FA5}">
                      <a16:colId xmlns:a16="http://schemas.microsoft.com/office/drawing/2014/main" val="2342888902"/>
                    </a:ext>
                  </a:extLst>
                </a:gridCol>
                <a:gridCol w="1156855">
                  <a:extLst>
                    <a:ext uri="{9D8B030D-6E8A-4147-A177-3AD203B41FA5}">
                      <a16:colId xmlns:a16="http://schemas.microsoft.com/office/drawing/2014/main" val="4238652820"/>
                    </a:ext>
                  </a:extLst>
                </a:gridCol>
                <a:gridCol w="1156855">
                  <a:extLst>
                    <a:ext uri="{9D8B030D-6E8A-4147-A177-3AD203B41FA5}">
                      <a16:colId xmlns:a16="http://schemas.microsoft.com/office/drawing/2014/main" val="1554689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Review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(Y)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Salad</a:t>
                      </a:r>
                      <a:r>
                        <a:rPr lang="zh-CN" altLang="en-US" b="1" dirty="0">
                          <a:effectLst/>
                        </a:rPr>
                        <a:t> </a:t>
                      </a:r>
                      <a:endParaRPr lang="en-US" altLang="zh-CN" b="1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zh-CN" b="1" dirty="0">
                          <a:effectLst/>
                        </a:rPr>
                        <a:t>(X1)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1"/>
                          </a:solidFill>
                          <a:effectLst/>
                        </a:rPr>
                        <a:t>Chicken</a:t>
                      </a:r>
                      <a:r>
                        <a:rPr lang="zh-CN" altLang="en-US" b="1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/>
                        </a:rPr>
                        <a:t>(X2)</a:t>
                      </a:r>
                      <a:endParaRPr lang="en-US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Beer</a:t>
                      </a:r>
                    </a:p>
                    <a:p>
                      <a:pPr algn="ctr" fontAlgn="ctr"/>
                      <a:r>
                        <a:rPr lang="en-US" altLang="zh-CN" b="1" dirty="0">
                          <a:effectLst/>
                        </a:rPr>
                        <a:t>(X3)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773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Review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5466191"/>
                  </a:ext>
                </a:extLst>
              </a:tr>
              <a:tr h="4570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Review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US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16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Review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3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555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224305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9FA379C-393D-224E-93A3-9A51E5404B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5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433"/>
    </mc:Choice>
    <mc:Fallback xmlns="">
      <p:transition spd="slow" advTm="23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1214F-786E-6743-9200-C07AC8A56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333" y="1042939"/>
            <a:ext cx="5796676" cy="4351338"/>
          </a:xfrm>
        </p:spPr>
        <p:txBody>
          <a:bodyPr>
            <a:noAutofit/>
          </a:bodyPr>
          <a:lstStyle/>
          <a:p>
            <a:r>
              <a:rPr lang="en-US" altLang="zh-CN" sz="1800" dirty="0"/>
              <a:t>About</a:t>
            </a:r>
            <a:r>
              <a:rPr lang="zh-CN" altLang="en-US" sz="1800" dirty="0"/>
              <a:t> </a:t>
            </a:r>
            <a:r>
              <a:rPr lang="en-US" altLang="zh-CN" sz="1800" dirty="0"/>
              <a:t>50</a:t>
            </a:r>
            <a:r>
              <a:rPr lang="zh-CN" altLang="en-US" sz="1800" dirty="0"/>
              <a:t> </a:t>
            </a:r>
            <a:r>
              <a:rPr lang="en-US" altLang="zh-CN" sz="1800" dirty="0"/>
              <a:t>significant</a:t>
            </a:r>
            <a:r>
              <a:rPr lang="zh-CN" altLang="en-US" sz="1800" dirty="0"/>
              <a:t> </a:t>
            </a:r>
            <a:r>
              <a:rPr lang="en-US" altLang="zh-CN" sz="1800" dirty="0"/>
              <a:t>food</a:t>
            </a:r>
            <a:r>
              <a:rPr lang="zh-CN" altLang="en-US" sz="1800" dirty="0"/>
              <a:t> </a:t>
            </a:r>
            <a:r>
              <a:rPr lang="en-US" altLang="zh-CN" sz="1800" dirty="0"/>
              <a:t>nouns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Lasso</a:t>
            </a:r>
            <a:r>
              <a:rPr lang="zh-CN" altLang="en-US" sz="1800" dirty="0"/>
              <a:t> </a:t>
            </a:r>
            <a:r>
              <a:rPr lang="en-US" altLang="zh-CN" sz="1800" dirty="0"/>
              <a:t>Regression</a:t>
            </a:r>
          </a:p>
          <a:p>
            <a:endParaRPr lang="en-US" altLang="zh-CN" sz="1800" dirty="0"/>
          </a:p>
          <a:p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more</a:t>
            </a:r>
            <a:r>
              <a:rPr lang="zh-CN" altLang="en-US" sz="1800" dirty="0"/>
              <a:t> </a:t>
            </a:r>
            <a:r>
              <a:rPr lang="en-US" altLang="zh-CN" sz="1800" dirty="0"/>
              <a:t>frequent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reviews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b="1" dirty="0"/>
              <a:t>beer,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wine,</a:t>
            </a:r>
            <a:r>
              <a:rPr lang="zh-CN" altLang="en-US" sz="1800" b="1" dirty="0"/>
              <a:t> </a:t>
            </a:r>
            <a:r>
              <a:rPr lang="en-US" sz="1800" b="1" dirty="0"/>
              <a:t>sausage</a:t>
            </a:r>
            <a:r>
              <a:rPr lang="en-US" altLang="zh-CN" sz="1800" b="1" dirty="0"/>
              <a:t>,</a:t>
            </a:r>
            <a:r>
              <a:rPr lang="zh-CN" altLang="en-US" sz="1800" b="1" dirty="0"/>
              <a:t> </a:t>
            </a:r>
            <a:r>
              <a:rPr lang="en-US" sz="1800" b="1" dirty="0"/>
              <a:t>mozzarella</a:t>
            </a:r>
            <a:r>
              <a:rPr lang="en-US" altLang="zh-CN" sz="1800" b="1" dirty="0"/>
              <a:t>...</a:t>
            </a:r>
            <a:r>
              <a:rPr lang="zh-CN" altLang="en-US" sz="1800" b="1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mean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review</a:t>
            </a:r>
            <a:r>
              <a:rPr lang="zh-CN" altLang="en-US" sz="1800" dirty="0"/>
              <a:t> </a:t>
            </a:r>
            <a:r>
              <a:rPr lang="en-US" altLang="zh-CN" sz="1800" dirty="0"/>
              <a:t>star</a:t>
            </a:r>
            <a:r>
              <a:rPr lang="zh-CN" altLang="en-US" sz="1800" dirty="0"/>
              <a:t> </a:t>
            </a:r>
            <a:r>
              <a:rPr lang="en-US" altLang="zh-CN" sz="1800" dirty="0"/>
              <a:t>rating</a:t>
            </a:r>
            <a:r>
              <a:rPr lang="zh-CN" altLang="en-US" sz="1800" dirty="0"/>
              <a:t> </a:t>
            </a:r>
            <a:r>
              <a:rPr lang="en-US" altLang="zh-CN" sz="1800" dirty="0"/>
              <a:t>will</a:t>
            </a:r>
            <a:r>
              <a:rPr lang="zh-CN" altLang="en-US" sz="1800" dirty="0"/>
              <a:t> </a:t>
            </a:r>
            <a:r>
              <a:rPr lang="en-US" altLang="zh-CN" sz="1800" dirty="0"/>
              <a:t>increase.</a:t>
            </a:r>
          </a:p>
          <a:p>
            <a:endParaRPr lang="en-US" altLang="zh-CN" sz="1800" dirty="0"/>
          </a:p>
          <a:p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more</a:t>
            </a:r>
            <a:r>
              <a:rPr lang="zh-CN" altLang="en-US" sz="1800" dirty="0"/>
              <a:t> </a:t>
            </a:r>
            <a:r>
              <a:rPr lang="en-US" altLang="zh-CN" sz="1800" dirty="0"/>
              <a:t>frequent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reviews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sz="1800" b="1" dirty="0"/>
              <a:t>shrimp</a:t>
            </a:r>
            <a:r>
              <a:rPr lang="en-US" altLang="zh-CN" sz="1800" b="1" dirty="0"/>
              <a:t>,</a:t>
            </a:r>
            <a:r>
              <a:rPr lang="zh-CN" altLang="en-US" sz="1800" b="1" dirty="0"/>
              <a:t> </a:t>
            </a:r>
            <a:r>
              <a:rPr lang="en-US" sz="1800" b="1" dirty="0"/>
              <a:t>fish</a:t>
            </a:r>
            <a:r>
              <a:rPr lang="en-US" altLang="zh-CN" sz="1800" b="1" dirty="0"/>
              <a:t>,</a:t>
            </a:r>
            <a:r>
              <a:rPr lang="zh-CN" altLang="en-US" sz="1800" b="1" dirty="0"/>
              <a:t> </a:t>
            </a:r>
            <a:r>
              <a:rPr lang="en-US" sz="1800" b="1" dirty="0"/>
              <a:t>marinara</a:t>
            </a:r>
            <a:r>
              <a:rPr lang="en-US" altLang="zh-CN" sz="1800" b="1" dirty="0"/>
              <a:t>...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mean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review</a:t>
            </a:r>
            <a:r>
              <a:rPr lang="zh-CN" altLang="en-US" sz="1800" dirty="0"/>
              <a:t> </a:t>
            </a:r>
            <a:r>
              <a:rPr lang="en-US" altLang="zh-CN" sz="1800" dirty="0"/>
              <a:t>star</a:t>
            </a:r>
            <a:r>
              <a:rPr lang="zh-CN" altLang="en-US" sz="1800" dirty="0"/>
              <a:t> </a:t>
            </a:r>
            <a:r>
              <a:rPr lang="en-US" altLang="zh-CN" sz="1800" dirty="0"/>
              <a:t>rating</a:t>
            </a:r>
            <a:r>
              <a:rPr lang="zh-CN" altLang="en-US" sz="1800" dirty="0"/>
              <a:t> </a:t>
            </a:r>
            <a:r>
              <a:rPr lang="en-US" altLang="zh-CN" sz="1800" dirty="0"/>
              <a:t>will</a:t>
            </a:r>
            <a:r>
              <a:rPr lang="zh-CN" altLang="en-US" sz="1800" dirty="0"/>
              <a:t> </a:t>
            </a:r>
            <a:r>
              <a:rPr lang="en-US" altLang="zh-CN" sz="1800" dirty="0"/>
              <a:t>decrease.</a:t>
            </a:r>
          </a:p>
          <a:p>
            <a:pPr marL="0" indent="0">
              <a:buNone/>
            </a:pPr>
            <a:endParaRPr lang="en-US" altLang="zh-CN" sz="1800" dirty="0"/>
          </a:p>
          <a:p>
            <a:r>
              <a:rPr lang="en-US" altLang="zh-CN" sz="1800" dirty="0"/>
              <a:t>We</a:t>
            </a:r>
            <a:r>
              <a:rPr lang="zh-CN" altLang="en-US" sz="1800" dirty="0"/>
              <a:t> </a:t>
            </a:r>
            <a:r>
              <a:rPr lang="en-US" altLang="zh-CN" sz="1800" dirty="0"/>
              <a:t>will</a:t>
            </a:r>
            <a:r>
              <a:rPr lang="zh-CN" altLang="en-US" sz="1800" dirty="0"/>
              <a:t> </a:t>
            </a:r>
            <a:r>
              <a:rPr lang="en-US" altLang="zh-CN" sz="1800" dirty="0"/>
              <a:t>search</a:t>
            </a:r>
            <a:r>
              <a:rPr lang="zh-CN" altLang="en-US" sz="1800" dirty="0"/>
              <a:t> </a:t>
            </a:r>
            <a:r>
              <a:rPr lang="en-US" altLang="zh-CN" sz="1800" dirty="0"/>
              <a:t>your</a:t>
            </a:r>
            <a:r>
              <a:rPr lang="zh-CN" altLang="en-US" sz="1800" dirty="0"/>
              <a:t> </a:t>
            </a:r>
            <a:r>
              <a:rPr lang="en-US" altLang="zh-CN" sz="1800" dirty="0"/>
              <a:t>review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find</a:t>
            </a:r>
            <a:r>
              <a:rPr lang="zh-CN" altLang="en-US" sz="1800" dirty="0"/>
              <a:t> </a:t>
            </a:r>
            <a:r>
              <a:rPr lang="en-US" altLang="zh-CN" sz="1800" dirty="0"/>
              <a:t>whether</a:t>
            </a:r>
            <a:r>
              <a:rPr lang="zh-CN" altLang="en-US" sz="1800" dirty="0"/>
              <a:t> </a:t>
            </a:r>
            <a:r>
              <a:rPr lang="en-US" altLang="zh-CN" sz="1800" dirty="0"/>
              <a:t>target</a:t>
            </a:r>
            <a:r>
              <a:rPr lang="zh-CN" altLang="en-US" sz="1800" dirty="0"/>
              <a:t> </a:t>
            </a:r>
            <a:r>
              <a:rPr lang="en-US" altLang="zh-CN" sz="1800" dirty="0"/>
              <a:t>food</a:t>
            </a:r>
            <a:r>
              <a:rPr lang="zh-CN" altLang="en-US" sz="1800" dirty="0"/>
              <a:t> </a:t>
            </a:r>
            <a:r>
              <a:rPr lang="en-US" altLang="zh-CN" sz="1800" dirty="0"/>
              <a:t>noun</a:t>
            </a:r>
            <a:r>
              <a:rPr lang="zh-CN" altLang="en-US" sz="1800" dirty="0"/>
              <a:t> </a:t>
            </a:r>
            <a:r>
              <a:rPr lang="en-US" altLang="zh-CN" sz="1800" dirty="0"/>
              <a:t>occur</a:t>
            </a:r>
            <a:r>
              <a:rPr lang="zh-CN" altLang="en-US" sz="1800" dirty="0"/>
              <a:t> </a:t>
            </a:r>
            <a:r>
              <a:rPr lang="en-US" altLang="zh-CN" sz="1800" dirty="0"/>
              <a:t>or</a:t>
            </a:r>
            <a:r>
              <a:rPr lang="zh-CN" altLang="en-US" sz="1800" dirty="0"/>
              <a:t> </a:t>
            </a:r>
            <a:r>
              <a:rPr lang="en-US" altLang="zh-CN" sz="1800" dirty="0"/>
              <a:t>not,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build</a:t>
            </a:r>
            <a:r>
              <a:rPr lang="zh-CN" altLang="en-US" sz="1800" dirty="0"/>
              <a:t> </a:t>
            </a:r>
            <a:r>
              <a:rPr lang="en-US" sz="1800" dirty="0"/>
              <a:t>customized</a:t>
            </a:r>
            <a:r>
              <a:rPr lang="zh-CN" altLang="en-US" sz="1800" dirty="0"/>
              <a:t> </a:t>
            </a:r>
            <a:r>
              <a:rPr lang="en-US" altLang="zh-CN" sz="1800" dirty="0"/>
              <a:t>suggestion</a:t>
            </a:r>
            <a:r>
              <a:rPr lang="zh-CN" altLang="en-US" sz="1800" dirty="0"/>
              <a:t> </a:t>
            </a:r>
            <a:r>
              <a:rPr lang="en-US" altLang="zh-CN" sz="1800" dirty="0"/>
              <a:t>for</a:t>
            </a:r>
            <a:r>
              <a:rPr lang="zh-CN" altLang="en-US" sz="1800" dirty="0"/>
              <a:t> </a:t>
            </a:r>
            <a:r>
              <a:rPr lang="en-US" altLang="zh-CN" sz="1800" dirty="0"/>
              <a:t>you.</a:t>
            </a:r>
            <a:r>
              <a:rPr lang="zh-CN" altLang="en-US" sz="1800" dirty="0"/>
              <a:t> </a:t>
            </a:r>
            <a:r>
              <a:rPr lang="en-US" altLang="zh-CN" sz="1800" dirty="0"/>
              <a:t>(Offer</a:t>
            </a:r>
            <a:r>
              <a:rPr lang="zh-CN" altLang="en-US" sz="1800" dirty="0"/>
              <a:t> </a:t>
            </a:r>
            <a:r>
              <a:rPr lang="en-US" altLang="zh-CN" sz="1800" dirty="0"/>
              <a:t>beer</a:t>
            </a:r>
            <a:r>
              <a:rPr lang="zh-CN" altLang="en-US" sz="1800" dirty="0"/>
              <a:t> </a:t>
            </a:r>
            <a:r>
              <a:rPr lang="en-US" altLang="zh-CN" sz="1800" dirty="0"/>
              <a:t>or</a:t>
            </a:r>
            <a:r>
              <a:rPr lang="zh-CN" altLang="en-US" sz="1800" dirty="0"/>
              <a:t> </a:t>
            </a:r>
            <a:r>
              <a:rPr lang="en-US" altLang="zh-CN" sz="1800" dirty="0"/>
              <a:t>avoid</a:t>
            </a:r>
            <a:r>
              <a:rPr lang="zh-CN" altLang="en-US" sz="1800" dirty="0"/>
              <a:t> </a:t>
            </a:r>
            <a:r>
              <a:rPr lang="en-US" altLang="zh-CN" sz="1800" dirty="0"/>
              <a:t>shrimp...)</a:t>
            </a:r>
          </a:p>
          <a:p>
            <a:pPr marL="0" indent="0">
              <a:buNone/>
            </a:pPr>
            <a:endParaRPr lang="en-US" altLang="zh-CN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D709826-C4AD-7045-876E-EB165428F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673" y="-19829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Menu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Suggestion-Results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&amp;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</a:t>
            </a:r>
            <a:endParaRPr lang="en-US" sz="3600" dirty="0">
              <a:latin typeface="+mn-lt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55F7C19-AB93-D549-9332-2DE1BC091769}"/>
              </a:ext>
            </a:extLst>
          </p:cNvPr>
          <p:cNvGraphicFramePr>
            <a:graphicFrameLocks noGrp="1"/>
          </p:cNvGraphicFramePr>
          <p:nvPr/>
        </p:nvGraphicFramePr>
        <p:xfrm>
          <a:off x="7349743" y="1253331"/>
          <a:ext cx="3991034" cy="256032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995517">
                  <a:extLst>
                    <a:ext uri="{9D8B030D-6E8A-4147-A177-3AD203B41FA5}">
                      <a16:colId xmlns:a16="http://schemas.microsoft.com/office/drawing/2014/main" val="3037034397"/>
                    </a:ext>
                  </a:extLst>
                </a:gridCol>
                <a:gridCol w="1995517">
                  <a:extLst>
                    <a:ext uri="{9D8B030D-6E8A-4147-A177-3AD203B41FA5}">
                      <a16:colId xmlns:a16="http://schemas.microsoft.com/office/drawing/2014/main" val="155380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>
                          <a:effectLst/>
                        </a:rPr>
                        <a:t>Word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b="1" dirty="0">
                          <a:effectLst/>
                        </a:rPr>
                        <a:t>Coefficients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03165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beer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0.0420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95949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wine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0.0732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3279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sausage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0.0394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68424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bacon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0.0735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4270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mozzarella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0.1091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47304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>
                          <a:effectLst/>
                        </a:rPr>
                        <a:t>...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dirty="0">
                          <a:effectLst/>
                        </a:rPr>
                        <a:t>...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169203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E2C31D6-7D4F-CC4E-B87F-65AF45C49B69}"/>
              </a:ext>
            </a:extLst>
          </p:cNvPr>
          <p:cNvSpPr txBox="1"/>
          <p:nvPr/>
        </p:nvSpPr>
        <p:spPr>
          <a:xfrm>
            <a:off x="7349743" y="4127341"/>
            <a:ext cx="37282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coefficients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means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that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positively correlated with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star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ratings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003BDDB-85A5-584F-93D2-1AE32DFF11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7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33"/>
    </mc:Choice>
    <mc:Fallback xmlns="">
      <p:transition spd="slow" advTm="27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66667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540F7-41F5-AE46-9BD5-B5D2D9BD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55" y="-17982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Attitude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Function</a:t>
            </a:r>
            <a:endParaRPr lang="en-US" sz="3600" dirty="0"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D7B37C-EB9E-8A4F-B6DA-33DC823553E1}"/>
              </a:ext>
            </a:extLst>
          </p:cNvPr>
          <p:cNvSpPr txBox="1"/>
          <p:nvPr/>
        </p:nvSpPr>
        <p:spPr>
          <a:xfrm>
            <a:off x="461820" y="1524000"/>
            <a:ext cx="542918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How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judge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attitude: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Input: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“it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coke!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pizza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coke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really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nice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!”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Count: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2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elements: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good,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         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1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elements: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Output: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if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&gt;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         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(1)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else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if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&lt;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 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(-1)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else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positive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=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	Neutral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(0)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Many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contain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neither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list,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lot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of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neutral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241A50C3-8DC8-AB42-8003-70F6B38397C9}"/>
              </a:ext>
            </a:extLst>
          </p:cNvPr>
          <p:cNvSpPr/>
          <p:nvPr/>
        </p:nvSpPr>
        <p:spPr>
          <a:xfrm>
            <a:off x="2641600" y="2807855"/>
            <a:ext cx="526473" cy="3509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D9D09035-3CED-A84D-B846-F62DCDDD6D53}"/>
              </a:ext>
            </a:extLst>
          </p:cNvPr>
          <p:cNvSpPr/>
          <p:nvPr/>
        </p:nvSpPr>
        <p:spPr>
          <a:xfrm>
            <a:off x="2641600" y="3887665"/>
            <a:ext cx="526473" cy="3509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80D717-4CCB-A94A-9EE3-95F5ED939F82}"/>
              </a:ext>
            </a:extLst>
          </p:cNvPr>
          <p:cNvSpPr txBox="1"/>
          <p:nvPr/>
        </p:nvSpPr>
        <p:spPr>
          <a:xfrm>
            <a:off x="6862619" y="1524434"/>
            <a:ext cx="46501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Example: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Input: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 is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delicious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Output: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Input: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totally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sick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food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here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Output: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perfect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way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build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attitude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function.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Further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study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make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our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function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better.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E718466A-20E8-3A42-A3E2-B2DBE99F8DCF}"/>
              </a:ext>
            </a:extLst>
          </p:cNvPr>
          <p:cNvSpPr/>
          <p:nvPr/>
        </p:nvSpPr>
        <p:spPr>
          <a:xfrm>
            <a:off x="3953428" y="946768"/>
            <a:ext cx="2751908" cy="1097969"/>
          </a:xfrm>
          <a:prstGeom prst="wedgeRound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reverse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attitude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if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there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adverb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“no”,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”not”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“never”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front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of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it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BD4681EC-019F-DD4E-9A17-20A310E71152}"/>
              </a:ext>
            </a:extLst>
          </p:cNvPr>
          <p:cNvSpPr/>
          <p:nvPr/>
        </p:nvSpPr>
        <p:spPr>
          <a:xfrm>
            <a:off x="8918106" y="2709340"/>
            <a:ext cx="2751908" cy="898994"/>
          </a:xfrm>
          <a:prstGeom prst="wedgeRoundRect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reverse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attitude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if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there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“no”,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”not”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“never”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front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of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it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8C2CDAD-64B4-3D47-B65E-B198F098F2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0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51"/>
    </mc:Choice>
    <mc:Fallback xmlns="">
      <p:transition spd="slow" advTm="36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F827405-EF7A-FC40-A192-BC0C67437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55" y="-17982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Split</a:t>
            </a:r>
            <a:endParaRPr lang="en-US" sz="3600" dirty="0">
              <a:latin typeface="+mn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EB523C-8B05-0A43-91E8-3961C6013D4C}"/>
              </a:ext>
            </a:extLst>
          </p:cNvPr>
          <p:cNvSpPr/>
          <p:nvPr/>
        </p:nvSpPr>
        <p:spPr>
          <a:xfrm>
            <a:off x="272494" y="706836"/>
            <a:ext cx="1080885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After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clean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lowercase and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lemmatization.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How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judge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target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attitude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towards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target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Input: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Target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coke	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Target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              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“it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coke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!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pizza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coke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really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nice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!”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Split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.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!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?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etc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which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usually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used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cut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sentence.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[“it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coke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”,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pizza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”, “ 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coke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really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nice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”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]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       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             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Find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all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small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contain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target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combine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them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big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		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“it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good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coke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coke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really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nice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.”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 startAt="4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Judge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target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attitude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towards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target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Output: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(1)</a:t>
            </a: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51E689E-79D2-244E-970B-DDCC96244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81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44"/>
    </mc:Choice>
    <mc:Fallback xmlns="">
      <p:transition spd="slow" advTm="20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2D66B4-7EF8-374B-A8B3-F218C3388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55" y="-8745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Matrix</a:t>
            </a:r>
            <a:endParaRPr lang="en-US" sz="3600" dirty="0">
              <a:latin typeface="+mn-lt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EAA174C-A6F5-934C-8B53-42543D920096}"/>
              </a:ext>
            </a:extLst>
          </p:cNvPr>
          <p:cNvGraphicFramePr>
            <a:graphicFrameLocks noGrp="1"/>
          </p:cNvGraphicFramePr>
          <p:nvPr/>
        </p:nvGraphicFramePr>
        <p:xfrm>
          <a:off x="404289" y="3023687"/>
          <a:ext cx="4719780" cy="251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3956">
                  <a:extLst>
                    <a:ext uri="{9D8B030D-6E8A-4147-A177-3AD203B41FA5}">
                      <a16:colId xmlns:a16="http://schemas.microsoft.com/office/drawing/2014/main" val="1246265016"/>
                    </a:ext>
                  </a:extLst>
                </a:gridCol>
                <a:gridCol w="943956">
                  <a:extLst>
                    <a:ext uri="{9D8B030D-6E8A-4147-A177-3AD203B41FA5}">
                      <a16:colId xmlns:a16="http://schemas.microsoft.com/office/drawing/2014/main" val="4251647935"/>
                    </a:ext>
                  </a:extLst>
                </a:gridCol>
                <a:gridCol w="943956">
                  <a:extLst>
                    <a:ext uri="{9D8B030D-6E8A-4147-A177-3AD203B41FA5}">
                      <a16:colId xmlns:a16="http://schemas.microsoft.com/office/drawing/2014/main" val="275735597"/>
                    </a:ext>
                  </a:extLst>
                </a:gridCol>
                <a:gridCol w="943956">
                  <a:extLst>
                    <a:ext uri="{9D8B030D-6E8A-4147-A177-3AD203B41FA5}">
                      <a16:colId xmlns:a16="http://schemas.microsoft.com/office/drawing/2014/main" val="99199657"/>
                    </a:ext>
                  </a:extLst>
                </a:gridCol>
                <a:gridCol w="943956">
                  <a:extLst>
                    <a:ext uri="{9D8B030D-6E8A-4147-A177-3AD203B41FA5}">
                      <a16:colId xmlns:a16="http://schemas.microsoft.com/office/drawing/2014/main" val="1849741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Review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star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rating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(Y)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dirty="0">
                          <a:effectLst/>
                          <a:latin typeface="+mn-lt"/>
                        </a:rPr>
                        <a:t>food</a:t>
                      </a:r>
                      <a:r>
                        <a:rPr lang="zh-CN" altLang="en-US" sz="16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1" dirty="0">
                          <a:effectLst/>
                          <a:latin typeface="+mn-lt"/>
                        </a:rPr>
                        <a:t>(X1)</a:t>
                      </a:r>
                      <a:endParaRPr lang="en-US" sz="1600" b="1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dirty="0">
                          <a:effectLst/>
                          <a:latin typeface="+mn-lt"/>
                        </a:rPr>
                        <a:t>pizza</a:t>
                      </a:r>
                      <a:r>
                        <a:rPr lang="zh-CN" altLang="en-US" sz="16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1" dirty="0">
                          <a:effectLst/>
                          <a:latin typeface="+mn-lt"/>
                        </a:rPr>
                        <a:t>(X2)</a:t>
                      </a:r>
                      <a:endParaRPr lang="en-US" sz="1600" b="1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dirty="0">
                          <a:effectLst/>
                          <a:latin typeface="+mn-lt"/>
                        </a:rPr>
                        <a:t>c</a:t>
                      </a:r>
                      <a:r>
                        <a:rPr lang="en-US" sz="1600" b="1" dirty="0">
                          <a:effectLst/>
                          <a:latin typeface="+mn-lt"/>
                        </a:rPr>
                        <a:t>heese</a:t>
                      </a:r>
                      <a:r>
                        <a:rPr lang="zh-CN" altLang="en-US" sz="16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1" dirty="0">
                          <a:effectLst/>
                          <a:latin typeface="+mn-lt"/>
                        </a:rPr>
                        <a:t>(X3)</a:t>
                      </a:r>
                      <a:endParaRPr lang="en-US" sz="1600" b="1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0892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Review1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5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stars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0000"/>
                          </a:solidFill>
                          <a:latin typeface="+mn-lt"/>
                        </a:rPr>
                        <a:t>1</a:t>
                      </a:r>
                      <a:endParaRPr lang="en-US" sz="1600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-1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nan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836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Review2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1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stars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nan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1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0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92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Review3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3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stars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0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nan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1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200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986669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55395A2-9AAA-8746-8BF6-20399F858F3C}"/>
              </a:ext>
            </a:extLst>
          </p:cNvPr>
          <p:cNvGraphicFramePr>
            <a:graphicFrameLocks noGrp="1"/>
          </p:cNvGraphicFramePr>
          <p:nvPr/>
        </p:nvGraphicFramePr>
        <p:xfrm>
          <a:off x="6424398" y="2858554"/>
          <a:ext cx="4622800" cy="2270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5700">
                  <a:extLst>
                    <a:ext uri="{9D8B030D-6E8A-4147-A177-3AD203B41FA5}">
                      <a16:colId xmlns:a16="http://schemas.microsoft.com/office/drawing/2014/main" val="124626501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275735597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99199657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1849741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dirty="0">
                          <a:effectLst/>
                          <a:latin typeface="+mn-lt"/>
                        </a:rPr>
                        <a:t>food</a:t>
                      </a:r>
                      <a:r>
                        <a:rPr lang="zh-CN" altLang="en-US" sz="16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1" dirty="0">
                          <a:effectLst/>
                          <a:latin typeface="+mn-lt"/>
                        </a:rPr>
                        <a:t>(X1)</a:t>
                      </a:r>
                      <a:endParaRPr lang="en-US" sz="1600" b="1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dirty="0">
                          <a:effectLst/>
                          <a:latin typeface="+mn-lt"/>
                        </a:rPr>
                        <a:t>pizza</a:t>
                      </a:r>
                      <a:r>
                        <a:rPr lang="zh-CN" altLang="en-US" sz="16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1" dirty="0">
                          <a:effectLst/>
                          <a:latin typeface="+mn-lt"/>
                        </a:rPr>
                        <a:t>(X2)</a:t>
                      </a:r>
                      <a:endParaRPr lang="en-US" sz="1600" b="1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dirty="0">
                          <a:effectLst/>
                          <a:latin typeface="+mn-lt"/>
                        </a:rPr>
                        <a:t>c</a:t>
                      </a:r>
                      <a:r>
                        <a:rPr lang="en-US" sz="1600" b="1" dirty="0">
                          <a:effectLst/>
                          <a:latin typeface="+mn-lt"/>
                        </a:rPr>
                        <a:t>heese</a:t>
                      </a:r>
                      <a:r>
                        <a:rPr lang="zh-CN" altLang="en-US" sz="16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1" dirty="0">
                          <a:effectLst/>
                          <a:latin typeface="+mn-lt"/>
                        </a:rPr>
                        <a:t>(X3)</a:t>
                      </a:r>
                      <a:endParaRPr lang="en-US" sz="1600" b="1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0892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Review1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0000"/>
                          </a:solidFill>
                          <a:latin typeface="+mn-lt"/>
                        </a:rPr>
                        <a:t>good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solidFill>
                            <a:srgbClr val="FF0000"/>
                          </a:solidFill>
                          <a:latin typeface="+mn-lt"/>
                        </a:rPr>
                        <a:t>delicious</a:t>
                      </a:r>
                      <a:endParaRPr lang="en-US" sz="1600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836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Review2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delicious,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great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affordable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92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Review3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respectful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nice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200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98666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D305B1F-E62B-1640-88A2-544933EEF027}"/>
              </a:ext>
            </a:extLst>
          </p:cNvPr>
          <p:cNvSpPr txBox="1"/>
          <p:nvPr/>
        </p:nvSpPr>
        <p:spPr>
          <a:xfrm>
            <a:off x="304799" y="1377086"/>
            <a:ext cx="52512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attitude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matrix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review’s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attitude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toward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j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important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noun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  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1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positive;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neutral;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-1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negative;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does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contain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50D919-EF3E-A346-AA1E-008138CCC348}"/>
              </a:ext>
            </a:extLst>
          </p:cNvPr>
          <p:cNvSpPr/>
          <p:nvPr/>
        </p:nvSpPr>
        <p:spPr>
          <a:xfrm>
            <a:off x="6096000" y="1538927"/>
            <a:ext cx="542705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count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list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contains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what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when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mention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j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important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noun.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have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corresponding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negative,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important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important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count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list.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Total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4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lists.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307F76B-268E-D14D-97F7-D43A3D0798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93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85"/>
    </mc:Choice>
    <mc:Fallback xmlns="">
      <p:transition spd="slow" advTm="19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A1E47-B95E-3345-A85E-0D24ABC7E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-24447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Suggestion-Significance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test</a:t>
            </a:r>
            <a:endParaRPr lang="en-US" sz="3600" dirty="0">
              <a:latin typeface="+mn-lt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BE8393E-3F24-7648-ADCB-914E96D92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099" y="1253331"/>
            <a:ext cx="11353802" cy="4351338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Data:</a:t>
            </a:r>
            <a:r>
              <a:rPr lang="zh-CN" altLang="en-US" sz="2000" dirty="0"/>
              <a:t> </a:t>
            </a:r>
            <a:r>
              <a:rPr lang="en-US" altLang="zh-CN" sz="2000" dirty="0" err="1"/>
              <a:t>review.json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/>
              <a:t>1560</a:t>
            </a:r>
            <a:r>
              <a:rPr lang="zh-CN" altLang="en-US" sz="2000" dirty="0"/>
              <a:t> </a:t>
            </a:r>
            <a:r>
              <a:rPr lang="en-US" altLang="zh-CN" sz="2000" dirty="0"/>
              <a:t>reviews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286</a:t>
            </a:r>
            <a:r>
              <a:rPr lang="zh-CN" altLang="en-US" sz="2000" dirty="0"/>
              <a:t> </a:t>
            </a:r>
            <a:r>
              <a:rPr lang="en-US" altLang="zh-CN" sz="2000" dirty="0"/>
              <a:t>important</a:t>
            </a:r>
            <a:r>
              <a:rPr lang="zh-CN" altLang="en-US" sz="2000" dirty="0"/>
              <a:t> </a:t>
            </a:r>
            <a:r>
              <a:rPr lang="en-US" altLang="zh-CN" sz="2000" dirty="0"/>
              <a:t>nouns.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Main</a:t>
            </a:r>
            <a:r>
              <a:rPr lang="zh-CN" altLang="en-US" sz="2000" dirty="0"/>
              <a:t> </a:t>
            </a:r>
            <a:r>
              <a:rPr lang="en-US" altLang="zh-CN" sz="2000" dirty="0"/>
              <a:t>method:</a:t>
            </a:r>
            <a:r>
              <a:rPr lang="zh-CN" altLang="en-US" sz="2000" dirty="0"/>
              <a:t> </a:t>
            </a:r>
            <a:r>
              <a:rPr lang="en-US" altLang="zh-CN" sz="2000" dirty="0"/>
              <a:t>ANOVA,</a:t>
            </a:r>
            <a:r>
              <a:rPr lang="zh-CN" altLang="en-US" sz="2000" dirty="0"/>
              <a:t> </a:t>
            </a:r>
            <a:r>
              <a:rPr lang="en-US" altLang="zh-CN" sz="2000" dirty="0"/>
              <a:t>T</a:t>
            </a:r>
            <a:r>
              <a:rPr lang="zh-CN" altLang="en-US" sz="2000" dirty="0"/>
              <a:t> </a:t>
            </a:r>
            <a:r>
              <a:rPr lang="en-US" altLang="zh-CN" sz="2000" dirty="0"/>
              <a:t>test</a:t>
            </a:r>
          </a:p>
          <a:p>
            <a:pPr marL="0" indent="0">
              <a:buNone/>
            </a:pPr>
            <a:endParaRPr lang="en-US" altLang="zh-CN" sz="2000" dirty="0"/>
          </a:p>
          <a:p>
            <a:r>
              <a:rPr lang="en-US" altLang="zh-CN" sz="2000" dirty="0"/>
              <a:t>Goal:</a:t>
            </a:r>
            <a:r>
              <a:rPr lang="zh-CN" altLang="en-US" sz="2000" dirty="0"/>
              <a:t> </a:t>
            </a:r>
            <a:r>
              <a:rPr lang="en-US" altLang="zh-CN" sz="2000" dirty="0"/>
              <a:t>Find</a:t>
            </a:r>
            <a:r>
              <a:rPr lang="zh-CN" altLang="en-US" sz="2000" dirty="0"/>
              <a:t> </a:t>
            </a:r>
            <a:r>
              <a:rPr lang="en-US" altLang="zh-CN" sz="2000" dirty="0"/>
              <a:t>whether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difference</a:t>
            </a:r>
            <a:r>
              <a:rPr lang="zh-CN" altLang="en-US" sz="2000" dirty="0"/>
              <a:t> </a:t>
            </a:r>
            <a:r>
              <a:rPr lang="en-US" altLang="zh-CN" sz="2000" dirty="0"/>
              <a:t>among</a:t>
            </a:r>
            <a:r>
              <a:rPr lang="zh-CN" altLang="en-US" sz="2000" dirty="0"/>
              <a:t> </a:t>
            </a:r>
            <a:r>
              <a:rPr lang="en-US" altLang="zh-CN" sz="2000" dirty="0"/>
              <a:t>mean</a:t>
            </a:r>
            <a:r>
              <a:rPr lang="zh-CN" altLang="en-US" sz="2000" dirty="0"/>
              <a:t> </a:t>
            </a:r>
            <a:r>
              <a:rPr lang="en-US" altLang="zh-CN" sz="2000" dirty="0"/>
              <a:t>reviews</a:t>
            </a:r>
            <a:r>
              <a:rPr lang="zh-CN" altLang="en-US" sz="2000" dirty="0"/>
              <a:t> </a:t>
            </a:r>
            <a:r>
              <a:rPr lang="en-US" altLang="zh-CN" sz="2000" dirty="0"/>
              <a:t>star</a:t>
            </a:r>
            <a:r>
              <a:rPr lang="zh-CN" altLang="en-US" sz="2000" dirty="0"/>
              <a:t> </a:t>
            </a:r>
            <a:r>
              <a:rPr lang="en-US" altLang="zh-CN" sz="2000" dirty="0"/>
              <a:t>rating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positive,</a:t>
            </a:r>
            <a:r>
              <a:rPr lang="zh-CN" altLang="en-US" sz="2000" dirty="0"/>
              <a:t> </a:t>
            </a:r>
            <a:r>
              <a:rPr lang="en-US" altLang="zh-CN" sz="2000" dirty="0"/>
              <a:t>neutral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negative</a:t>
            </a:r>
            <a:r>
              <a:rPr lang="zh-CN" altLang="en-US" sz="2000" dirty="0"/>
              <a:t> </a:t>
            </a:r>
            <a:r>
              <a:rPr lang="en-US" altLang="zh-CN" sz="2000" dirty="0"/>
              <a:t>reviews</a:t>
            </a:r>
            <a:r>
              <a:rPr lang="zh-CN" altLang="en-US" sz="2000" dirty="0"/>
              <a:t> </a:t>
            </a:r>
            <a:r>
              <a:rPr lang="en-US" altLang="zh-CN" sz="2000" dirty="0"/>
              <a:t>towards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target</a:t>
            </a:r>
            <a:r>
              <a:rPr lang="zh-CN" altLang="en-US" sz="2000" dirty="0"/>
              <a:t> </a:t>
            </a:r>
            <a:r>
              <a:rPr lang="en-US" altLang="zh-CN" sz="2000" dirty="0"/>
              <a:t>word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significant.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endParaRPr lang="en-US" sz="20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7D691AA-D30B-FC49-932C-F9A750383C73}"/>
              </a:ext>
            </a:extLst>
          </p:cNvPr>
          <p:cNvGraphicFramePr>
            <a:graphicFrameLocks noGrp="1"/>
          </p:cNvGraphicFramePr>
          <p:nvPr/>
        </p:nvGraphicFramePr>
        <p:xfrm>
          <a:off x="1213395" y="3937073"/>
          <a:ext cx="9045304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1326">
                  <a:extLst>
                    <a:ext uri="{9D8B030D-6E8A-4147-A177-3AD203B41FA5}">
                      <a16:colId xmlns:a16="http://schemas.microsoft.com/office/drawing/2014/main" val="3328343655"/>
                    </a:ext>
                  </a:extLst>
                </a:gridCol>
                <a:gridCol w="2261326">
                  <a:extLst>
                    <a:ext uri="{9D8B030D-6E8A-4147-A177-3AD203B41FA5}">
                      <a16:colId xmlns:a16="http://schemas.microsoft.com/office/drawing/2014/main" val="2950603390"/>
                    </a:ext>
                  </a:extLst>
                </a:gridCol>
                <a:gridCol w="2261326">
                  <a:extLst>
                    <a:ext uri="{9D8B030D-6E8A-4147-A177-3AD203B41FA5}">
                      <a16:colId xmlns:a16="http://schemas.microsoft.com/office/drawing/2014/main" val="418077665"/>
                    </a:ext>
                  </a:extLst>
                </a:gridCol>
                <a:gridCol w="2261326">
                  <a:extLst>
                    <a:ext uri="{9D8B030D-6E8A-4147-A177-3AD203B41FA5}">
                      <a16:colId xmlns:a16="http://schemas.microsoft.com/office/drawing/2014/main" val="3682351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Word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Review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star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rating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of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1" dirty="0"/>
                        <a:t>positive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reviews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/>
                        <a:t>Review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star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rating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of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1" dirty="0"/>
                        <a:t>neutral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reviews</a:t>
                      </a:r>
                      <a:endParaRPr lang="en-US" b="0" dirty="0"/>
                    </a:p>
                    <a:p>
                      <a:pPr algn="ctr"/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/>
                        <a:t>Review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star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rating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of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1" dirty="0"/>
                        <a:t>negative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reviews</a:t>
                      </a:r>
                      <a:endParaRPr lang="en-US" b="0" dirty="0"/>
                    </a:p>
                    <a:p>
                      <a:pPr algn="ctr"/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378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pizza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X1=[3,4,5,5,3,2,...]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X2=[2,3,4,3,3,1,...]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X3=[1,3,1,2,3,2,...]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563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delivery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X1=[5,4,3,5,5,2,...]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X2=[5,3,3,3,3,1,...]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X3=[2,3,5,2,1,2,...]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05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79652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E734867-8D11-284C-9382-CD5D988FDB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29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29"/>
    </mc:Choice>
    <mc:Fallback xmlns="">
      <p:transition spd="slow" advTm="15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5557EA0-4910-5441-9215-D1783938B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-24447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Suggestion-Results</a:t>
            </a:r>
            <a:endParaRPr lang="en-US" sz="3600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A9E509-4F93-024B-A17F-ED3CBDD1B080}"/>
              </a:ext>
            </a:extLst>
          </p:cNvPr>
          <p:cNvSpPr txBox="1"/>
          <p:nvPr/>
        </p:nvSpPr>
        <p:spPr>
          <a:xfrm>
            <a:off x="517237" y="1720840"/>
            <a:ext cx="427643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ANOVA: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For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110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keywords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whose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enough,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their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mean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difference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among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star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rating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of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neutral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significant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test: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For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110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keywords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above,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mean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star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rating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of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significantly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larger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ones.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But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how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you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increase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more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avoid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reviews?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5708C217-CF39-7048-A07B-F72180912516}"/>
              </a:ext>
            </a:extLst>
          </p:cNvPr>
          <p:cNvGraphicFramePr>
            <a:graphicFrameLocks noGrp="1"/>
          </p:cNvGraphicFramePr>
          <p:nvPr/>
        </p:nvGraphicFramePr>
        <p:xfrm>
          <a:off x="5166556" y="2069992"/>
          <a:ext cx="6914197" cy="294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3197">
                  <a:extLst>
                    <a:ext uri="{9D8B030D-6E8A-4147-A177-3AD203B41FA5}">
                      <a16:colId xmlns:a16="http://schemas.microsoft.com/office/drawing/2014/main" val="2916108910"/>
                    </a:ext>
                  </a:extLst>
                </a:gridCol>
                <a:gridCol w="1278541">
                  <a:extLst>
                    <a:ext uri="{9D8B030D-6E8A-4147-A177-3AD203B41FA5}">
                      <a16:colId xmlns:a16="http://schemas.microsoft.com/office/drawing/2014/main" val="3364419617"/>
                    </a:ext>
                  </a:extLst>
                </a:gridCol>
                <a:gridCol w="1262358">
                  <a:extLst>
                    <a:ext uri="{9D8B030D-6E8A-4147-A177-3AD203B41FA5}">
                      <a16:colId xmlns:a16="http://schemas.microsoft.com/office/drawing/2014/main" val="2987273383"/>
                    </a:ext>
                  </a:extLst>
                </a:gridCol>
                <a:gridCol w="3350101">
                  <a:extLst>
                    <a:ext uri="{9D8B030D-6E8A-4147-A177-3AD203B41FA5}">
                      <a16:colId xmlns:a16="http://schemas.microsoft.com/office/drawing/2014/main" val="31474253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Keyword</a:t>
                      </a:r>
                      <a:endParaRPr lang="en-US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Mean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star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rating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of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positive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reviews</a:t>
                      </a:r>
                      <a:endParaRPr lang="en-US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Mean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star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rating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of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negative</a:t>
                      </a:r>
                      <a:r>
                        <a:rPr lang="zh-CN" alt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reviews</a:t>
                      </a:r>
                      <a:endParaRPr lang="en-US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Difference</a:t>
                      </a:r>
                      <a:r>
                        <a:rPr lang="zh-CN" altLang="en-US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positive-negative</a:t>
                      </a:r>
                      <a:r>
                        <a:rPr lang="en-US" altLang="zh-CN" b="0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en-US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532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pizza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</a:t>
                      </a:r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814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1.9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545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cheese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110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29818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8E068B6-5B49-D843-AD2F-CBE06CE421E3}"/>
              </a:ext>
            </a:extLst>
          </p:cNvPr>
          <p:cNvSpPr txBox="1"/>
          <p:nvPr/>
        </p:nvSpPr>
        <p:spPr>
          <a:xfrm>
            <a:off x="5166556" y="1308623"/>
            <a:ext cx="6508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test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results.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Most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mean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star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rating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of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larger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ones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3ECBD65-539D-5E4E-90A6-552451D2CE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08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30"/>
    </mc:Choice>
    <mc:Fallback xmlns="">
      <p:transition spd="slow" advTm="196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E9307A1-C399-2F4C-95B4-9E5266E27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-24447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Suggestion-How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We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Give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</a:t>
            </a:r>
            <a:endParaRPr lang="en-US" sz="3600" dirty="0">
              <a:latin typeface="+mn-lt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F9B5697-7D74-7F41-9286-683E97581292}"/>
              </a:ext>
            </a:extLst>
          </p:cNvPr>
          <p:cNvGraphicFramePr>
            <a:graphicFrameLocks noGrp="1"/>
          </p:cNvGraphicFramePr>
          <p:nvPr/>
        </p:nvGraphicFramePr>
        <p:xfrm>
          <a:off x="711196" y="4220589"/>
          <a:ext cx="6991929" cy="1676400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998847">
                  <a:extLst>
                    <a:ext uri="{9D8B030D-6E8A-4147-A177-3AD203B41FA5}">
                      <a16:colId xmlns:a16="http://schemas.microsoft.com/office/drawing/2014/main" val="3006803954"/>
                    </a:ext>
                  </a:extLst>
                </a:gridCol>
                <a:gridCol w="691412">
                  <a:extLst>
                    <a:ext uri="{9D8B030D-6E8A-4147-A177-3AD203B41FA5}">
                      <a16:colId xmlns:a16="http://schemas.microsoft.com/office/drawing/2014/main" val="480297851"/>
                    </a:ext>
                  </a:extLst>
                </a:gridCol>
                <a:gridCol w="785090">
                  <a:extLst>
                    <a:ext uri="{9D8B030D-6E8A-4147-A177-3AD203B41FA5}">
                      <a16:colId xmlns:a16="http://schemas.microsoft.com/office/drawing/2014/main" val="1021448960"/>
                    </a:ext>
                  </a:extLst>
                </a:gridCol>
                <a:gridCol w="1505528">
                  <a:extLst>
                    <a:ext uri="{9D8B030D-6E8A-4147-A177-3AD203B41FA5}">
                      <a16:colId xmlns:a16="http://schemas.microsoft.com/office/drawing/2014/main" val="4274244361"/>
                    </a:ext>
                  </a:extLst>
                </a:gridCol>
                <a:gridCol w="729670">
                  <a:extLst>
                    <a:ext uri="{9D8B030D-6E8A-4147-A177-3AD203B41FA5}">
                      <a16:colId xmlns:a16="http://schemas.microsoft.com/office/drawing/2014/main" val="177763231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16613146"/>
                    </a:ext>
                  </a:extLst>
                </a:gridCol>
                <a:gridCol w="785091">
                  <a:extLst>
                    <a:ext uri="{9D8B030D-6E8A-4147-A177-3AD203B41FA5}">
                      <a16:colId xmlns:a16="http://schemas.microsoft.com/office/drawing/2014/main" val="3092422234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Keyword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Top1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Top2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Top3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829250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pizza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rude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138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snob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111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sick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130295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delivery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rude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68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lazy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21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unprofessional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846740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staff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rude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183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unprofessional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21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disorganized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564076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901196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5DBBA23-4E24-F647-AC3E-F43FD075E34A}"/>
              </a:ext>
            </a:extLst>
          </p:cNvPr>
          <p:cNvGraphicFramePr>
            <a:graphicFrameLocks noGrp="1"/>
          </p:cNvGraphicFramePr>
          <p:nvPr/>
        </p:nvGraphicFramePr>
        <p:xfrm>
          <a:off x="711197" y="1839869"/>
          <a:ext cx="6991929" cy="1676400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998847">
                  <a:extLst>
                    <a:ext uri="{9D8B030D-6E8A-4147-A177-3AD203B41FA5}">
                      <a16:colId xmlns:a16="http://schemas.microsoft.com/office/drawing/2014/main" val="1113540575"/>
                    </a:ext>
                  </a:extLst>
                </a:gridCol>
                <a:gridCol w="998847">
                  <a:extLst>
                    <a:ext uri="{9D8B030D-6E8A-4147-A177-3AD203B41FA5}">
                      <a16:colId xmlns:a16="http://schemas.microsoft.com/office/drawing/2014/main" val="2952314355"/>
                    </a:ext>
                  </a:extLst>
                </a:gridCol>
                <a:gridCol w="998847">
                  <a:extLst>
                    <a:ext uri="{9D8B030D-6E8A-4147-A177-3AD203B41FA5}">
                      <a16:colId xmlns:a16="http://schemas.microsoft.com/office/drawing/2014/main" val="81528201"/>
                    </a:ext>
                  </a:extLst>
                </a:gridCol>
                <a:gridCol w="998847">
                  <a:extLst>
                    <a:ext uri="{9D8B030D-6E8A-4147-A177-3AD203B41FA5}">
                      <a16:colId xmlns:a16="http://schemas.microsoft.com/office/drawing/2014/main" val="1775590030"/>
                    </a:ext>
                  </a:extLst>
                </a:gridCol>
                <a:gridCol w="998847">
                  <a:extLst>
                    <a:ext uri="{9D8B030D-6E8A-4147-A177-3AD203B41FA5}">
                      <a16:colId xmlns:a16="http://schemas.microsoft.com/office/drawing/2014/main" val="1345657676"/>
                    </a:ext>
                  </a:extLst>
                </a:gridCol>
                <a:gridCol w="998847">
                  <a:extLst>
                    <a:ext uri="{9D8B030D-6E8A-4147-A177-3AD203B41FA5}">
                      <a16:colId xmlns:a16="http://schemas.microsoft.com/office/drawing/2014/main" val="2719672092"/>
                    </a:ext>
                  </a:extLst>
                </a:gridCol>
                <a:gridCol w="998847">
                  <a:extLst>
                    <a:ext uri="{9D8B030D-6E8A-4147-A177-3AD203B41FA5}">
                      <a16:colId xmlns:a16="http://schemas.microsoft.com/office/drawing/2014/main" val="247429170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Keyword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Top1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Top2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Top3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795921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pizza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delicious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2808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fresh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1644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free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692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483030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delivery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delicious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73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solidFill>
                            <a:srgbClr val="000000"/>
                          </a:solidFill>
                          <a:effectLst/>
                        </a:rPr>
                        <a:t>free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solidFill>
                            <a:srgbClr val="000000"/>
                          </a:solidFill>
                          <a:effectLst/>
                        </a:rPr>
                        <a:t>55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solidFill>
                            <a:srgbClr val="000000"/>
                          </a:solidFill>
                          <a:effectLst/>
                        </a:rPr>
                        <a:t>fresh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55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980080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staff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clean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delicious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fresh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957977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宋体" panose="02010600030101010101" pitchFamily="2" charset="-122"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宋体" panose="02010600030101010101" pitchFamily="2" charset="-122"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宋体" panose="02010600030101010101" pitchFamily="2" charset="-122"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宋体" panose="02010600030101010101" pitchFamily="2" charset="-122"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宋体" panose="02010600030101010101" pitchFamily="2" charset="-122"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宋体" panose="02010600030101010101" pitchFamily="2" charset="-122"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宋体" panose="02010600030101010101" pitchFamily="2" charset="-122"/>
                        </a:rPr>
                        <a:t>...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宋体" panose="02010600030101010101" pitchFamily="2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03883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0666287F-654C-0D40-A6B4-A57A89AFAB5E}"/>
              </a:ext>
            </a:extLst>
          </p:cNvPr>
          <p:cNvSpPr txBox="1"/>
          <p:nvPr/>
        </p:nvSpPr>
        <p:spPr>
          <a:xfrm>
            <a:off x="711197" y="797696"/>
            <a:ext cx="1036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difficult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suggestion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for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“good”,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“nice”.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But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easy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give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suggestion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for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top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3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important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all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mention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keyword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their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count: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9B4118-D045-3C4F-80C0-C979C9D607B8}"/>
              </a:ext>
            </a:extLst>
          </p:cNvPr>
          <p:cNvSpPr txBox="1"/>
          <p:nvPr/>
        </p:nvSpPr>
        <p:spPr>
          <a:xfrm>
            <a:off x="711197" y="3629891"/>
            <a:ext cx="8460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top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3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important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all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mention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keyword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their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count: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F113282-AD9A-7046-A08E-C62DAFCC4F35}"/>
              </a:ext>
            </a:extLst>
          </p:cNvPr>
          <p:cNvSpPr txBox="1"/>
          <p:nvPr/>
        </p:nvSpPr>
        <p:spPr>
          <a:xfrm>
            <a:off x="9368996" y="2614228"/>
            <a:ext cx="22074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write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suggestions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for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both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sides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for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all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110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keywords.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total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220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suggestions.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13D8D68-4DA2-0E4F-913B-AD68BBEE98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31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68"/>
    </mc:Choice>
    <mc:Fallback xmlns="">
      <p:transition spd="slow" advTm="37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ABA3255-9429-7349-83A3-56453EA8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63" y="-14287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Suggestion-How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We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Give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</a:t>
            </a:r>
            <a:endParaRPr lang="en-US" sz="3600" dirty="0">
              <a:latin typeface="+mn-lt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246CEF82-283A-1845-A30F-339A60E1D10B}"/>
              </a:ext>
            </a:extLst>
          </p:cNvPr>
          <p:cNvGraphicFramePr/>
          <p:nvPr/>
        </p:nvGraphicFramePr>
        <p:xfrm>
          <a:off x="373147" y="-97795"/>
          <a:ext cx="7601529" cy="49414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48598B8-8C48-B647-8DC0-1C8062B438F7}"/>
              </a:ext>
            </a:extLst>
          </p:cNvPr>
          <p:cNvSpPr txBox="1"/>
          <p:nvPr/>
        </p:nvSpPr>
        <p:spPr>
          <a:xfrm>
            <a:off x="8165872" y="1650541"/>
            <a:ext cx="36529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neutral,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counts.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customized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How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you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increase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positive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avoid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negative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reviews.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(overall)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8E258C-9806-EA48-97AD-755CE78791C5}"/>
              </a:ext>
            </a:extLst>
          </p:cNvPr>
          <p:cNvSpPr txBox="1"/>
          <p:nvPr/>
        </p:nvSpPr>
        <p:spPr>
          <a:xfrm>
            <a:off x="4173911" y="997478"/>
            <a:ext cx="2927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find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there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more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than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reviews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mention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delivery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F7E99E-7364-1E4F-A890-B11FBD01522D}"/>
              </a:ext>
            </a:extLst>
          </p:cNvPr>
          <p:cNvSpPr/>
          <p:nvPr/>
        </p:nvSpPr>
        <p:spPr>
          <a:xfrm>
            <a:off x="373147" y="3365245"/>
            <a:ext cx="1112563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Samp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le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Suggestion: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There are total 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reviews mention 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delivery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of them are positive, 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of them are neutral, 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of them are negative.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top positive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overall analysis are 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delicious free fresh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It is a good idea to perfect your delivery food to be more delicious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,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fresh and economical to win more positive reviews.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top negative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words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overall analysis are 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rude lazy unprofessional 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Customers l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ove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delive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ring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their food faster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,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mannerly and get food fresh as in restaurants; please improve your delivery speed and quality.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B8B70058-1523-9441-8445-E0B742D9614F}"/>
              </a:ext>
            </a:extLst>
          </p:cNvPr>
          <p:cNvSpPr/>
          <p:nvPr/>
        </p:nvSpPr>
        <p:spPr>
          <a:xfrm>
            <a:off x="5172559" y="3826366"/>
            <a:ext cx="1489165" cy="679269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Customized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6EF7ED0F-9A8D-DB4E-9BAF-DD30B93D9862}"/>
              </a:ext>
            </a:extLst>
          </p:cNvPr>
          <p:cNvSpPr/>
          <p:nvPr/>
        </p:nvSpPr>
        <p:spPr>
          <a:xfrm>
            <a:off x="8735849" y="4209470"/>
            <a:ext cx="1964116" cy="679269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For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all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business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BA0B196-3AD8-A944-86E0-A7F6C404C5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99"/>
    </mc:Choice>
    <mc:Fallback xmlns="">
      <p:transition spd="slow" advTm="20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FCAC-8A80-A94C-AE68-920626F81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562" y="-20703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Shiny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Application-Basic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Information</a:t>
            </a:r>
            <a:r>
              <a:rPr lang="zh-CN" altLang="en-US" sz="3600" dirty="0">
                <a:latin typeface="+mn-lt"/>
              </a:rPr>
              <a:t> </a:t>
            </a:r>
            <a:endParaRPr lang="en-US" sz="3600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8022E6-BA57-424D-BC0E-958F3A035459}"/>
              </a:ext>
            </a:extLst>
          </p:cNvPr>
          <p:cNvSpPr txBox="1"/>
          <p:nvPr/>
        </p:nvSpPr>
        <p:spPr>
          <a:xfrm>
            <a:off x="379562" y="1374338"/>
            <a:ext cx="361747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Welcome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to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use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on: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https://ewang36.shinyapps.io/m_3_app/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Choose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city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(﻿Madison,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Cleveland,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Pittsburgh,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Urbana-Champaign),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name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address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the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left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column.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By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those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three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inputs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we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can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determine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unique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pizza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business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just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like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business_id.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All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information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suggestion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the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right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column.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413825-A250-8146-BA5C-0650A3F3B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1102" y="1265381"/>
            <a:ext cx="8080898" cy="5091544"/>
          </a:xfrm>
          <a:prstGeom prst="rect">
            <a:avLst/>
          </a:prstGeom>
        </p:spPr>
      </p:pic>
      <p:pic>
        <p:nvPicPr>
          <p:cNvPr id="3" name="声音1">
            <a:hlinkClick r:id="" action="ppaction://media"/>
            <a:extLst>
              <a:ext uri="{FF2B5EF4-FFF2-40B4-BE49-F238E27FC236}">
                <a16:creationId xmlns:a16="http://schemas.microsoft.com/office/drawing/2014/main" id="{E1968B8A-C4B4-4803-B7AB-BB4F126F1A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0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12"/>
    </mc:Choice>
    <mc:Fallback xmlns="">
      <p:transition spd="slow" advTm="25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9" objId="3"/>
        <p14:stopEvt time="25417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70AC0-3849-BC40-9DD2-0F023FF86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018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Introduction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and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sz="3600" dirty="0">
                <a:latin typeface="+mn-lt"/>
              </a:rPr>
              <a:t>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A04A1-A7D0-774B-92A1-790AE9C3F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818" y="1260691"/>
            <a:ext cx="11176462" cy="5365102"/>
          </a:xfrm>
        </p:spPr>
        <p:txBody>
          <a:bodyPr>
            <a:normAutofit/>
          </a:bodyPr>
          <a:lstStyle/>
          <a:p>
            <a:r>
              <a:rPr lang="en-US" altLang="zh-CN" dirty="0"/>
              <a:t>Give</a:t>
            </a:r>
            <a:r>
              <a:rPr lang="zh-CN" altLang="en-US" dirty="0"/>
              <a:t> </a:t>
            </a:r>
            <a:r>
              <a:rPr lang="en-US" altLang="zh-CN" dirty="0"/>
              <a:t>data-driven and</a:t>
            </a:r>
            <a:r>
              <a:rPr lang="zh-CN" altLang="en-US" dirty="0"/>
              <a:t> </a:t>
            </a:r>
            <a:r>
              <a:rPr lang="en-US" dirty="0"/>
              <a:t>action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Yelp</a:t>
            </a:r>
          </a:p>
          <a:p>
            <a:r>
              <a:rPr lang="en-US" altLang="zh-CN" dirty="0"/>
              <a:t>Four</a:t>
            </a:r>
            <a:r>
              <a:rPr lang="zh-CN" altLang="en-US" dirty="0"/>
              <a:t> </a:t>
            </a:r>
            <a:r>
              <a:rPr lang="en-US" altLang="zh-CN" dirty="0"/>
              <a:t>json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  <a:r>
              <a:rPr lang="zh-CN" altLang="en-US" dirty="0"/>
              <a:t> </a:t>
            </a:r>
            <a:r>
              <a:rPr lang="en-US" altLang="zh-CN" dirty="0"/>
              <a:t>including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900000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dirty="0"/>
              <a:t>36</a:t>
            </a:r>
            <a:r>
              <a:rPr lang="en-US" altLang="zh-CN" dirty="0"/>
              <a:t>000</a:t>
            </a:r>
            <a:r>
              <a:rPr lang="zh-CN" altLang="en-US" dirty="0"/>
              <a:t> </a:t>
            </a:r>
            <a:r>
              <a:rPr lang="en-US" altLang="zh-CN" dirty="0"/>
              <a:t>businesses.</a:t>
            </a:r>
          </a:p>
          <a:p>
            <a:pPr marL="0" indent="0">
              <a:buNone/>
            </a:pP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category</a:t>
            </a:r>
            <a:r>
              <a:rPr lang="zh-CN" altLang="en-US" dirty="0"/>
              <a:t> </a:t>
            </a:r>
            <a:r>
              <a:rPr lang="en-US" altLang="zh-CN" dirty="0"/>
              <a:t>should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study?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kinds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r>
              <a:rPr lang="zh-CN" altLang="en-US" dirty="0"/>
              <a:t> </a:t>
            </a:r>
            <a:r>
              <a:rPr lang="en-US" altLang="zh-CN" dirty="0"/>
              <a:t>should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provide?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study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model?</a:t>
            </a:r>
          </a:p>
          <a:p>
            <a:endParaRPr lang="en-US" altLang="zh-CN" dirty="0"/>
          </a:p>
          <a:p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transfer</a:t>
            </a:r>
            <a:r>
              <a:rPr lang="zh-CN" altLang="en-US" dirty="0"/>
              <a:t> </a:t>
            </a:r>
            <a:r>
              <a:rPr lang="en-US" altLang="zh-CN" dirty="0"/>
              <a:t>json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csv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</a:p>
          <a:p>
            <a:r>
              <a:rPr lang="en-US" dirty="0"/>
              <a:t>Unfold</a:t>
            </a:r>
            <a:r>
              <a:rPr lang="zh-CN" altLang="en-US" dirty="0"/>
              <a:t> </a:t>
            </a:r>
            <a:r>
              <a:rPr lang="en-US" dirty="0"/>
              <a:t>integrated</a:t>
            </a:r>
            <a:r>
              <a:rPr lang="zh-CN" altLang="en-US" dirty="0"/>
              <a:t> </a:t>
            </a:r>
            <a:r>
              <a:rPr lang="en-US" altLang="zh-CN" dirty="0"/>
              <a:t>columns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/>
              <a:t>attributes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hours)</a:t>
            </a:r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0CD4C009-B0C2-45E9-9924-213F774D44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7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22"/>
    </mc:Choice>
    <mc:Fallback xmlns="">
      <p:transition spd="slow" advTm="16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5B13310-610A-9A47-BB25-3BDA7E1B9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441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Shiny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Application-Basic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Information</a:t>
            </a:r>
            <a:r>
              <a:rPr lang="zh-CN" altLang="en-US" sz="3600" dirty="0">
                <a:latin typeface="+mn-lt"/>
              </a:rPr>
              <a:t> </a:t>
            </a:r>
            <a:endParaRPr lang="en-US" sz="3600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A70A14-7F94-DE4F-A428-2D0CBC1F8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782" y="1108363"/>
            <a:ext cx="6318971" cy="563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BC1595-902D-CC49-9832-C906E202C8FF}"/>
              </a:ext>
            </a:extLst>
          </p:cNvPr>
          <p:cNvSpPr txBox="1"/>
          <p:nvPr/>
        </p:nvSpPr>
        <p:spPr>
          <a:xfrm>
            <a:off x="507041" y="1108363"/>
            <a:ext cx="40187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Five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pages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the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right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column: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The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first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page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Basic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Information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including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business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location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map.</a:t>
            </a:r>
          </a:p>
        </p:txBody>
      </p:sp>
      <p:pic>
        <p:nvPicPr>
          <p:cNvPr id="3" name="声音2">
            <a:hlinkClick r:id="" action="ppaction://media"/>
            <a:extLst>
              <a:ext uri="{FF2B5EF4-FFF2-40B4-BE49-F238E27FC236}">
                <a16:creationId xmlns:a16="http://schemas.microsoft.com/office/drawing/2014/main" id="{1CB7ED78-554A-48B9-88F6-28B0940622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78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1"/>
    </mc:Choice>
    <mc:Fallback xmlns="">
      <p:transition spd="slow" advTm="9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5" objId="3"/>
        <p14:stopEvt time="8811" objId="3"/>
      </p14:showEvt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420836-90D4-E34E-9042-97A2C5EE2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81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Shiny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Application-Basic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Information</a:t>
            </a:r>
            <a:r>
              <a:rPr lang="zh-CN" altLang="en-US" sz="3600" dirty="0">
                <a:latin typeface="+mn-lt"/>
              </a:rPr>
              <a:t> </a:t>
            </a:r>
            <a:endParaRPr lang="en-US" sz="3600" dirty="0"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BA428A-527B-7C45-850F-FD8768452427}"/>
              </a:ext>
            </a:extLst>
          </p:cNvPr>
          <p:cNvSpPr txBox="1"/>
          <p:nvPr/>
        </p:nvSpPr>
        <p:spPr>
          <a:xfrm flipH="1">
            <a:off x="396815" y="1002397"/>
            <a:ext cx="10936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can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also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find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your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position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(red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line)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business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star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rating,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average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review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star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rating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total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reviews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number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basic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information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page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too.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F99F768-04AC-314E-9A5A-C17B5AAC5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028" y="1957593"/>
            <a:ext cx="4350766" cy="47610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6EB57E-FA00-0A46-8B5E-04A666C43C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1661" y="1818256"/>
            <a:ext cx="4380902" cy="4900407"/>
          </a:xfrm>
          <a:prstGeom prst="rect">
            <a:avLst/>
          </a:prstGeom>
        </p:spPr>
      </p:pic>
      <p:pic>
        <p:nvPicPr>
          <p:cNvPr id="3" name="声音3">
            <a:hlinkClick r:id="" action="ppaction://media"/>
            <a:extLst>
              <a:ext uri="{FF2B5EF4-FFF2-40B4-BE49-F238E27FC236}">
                <a16:creationId xmlns:a16="http://schemas.microsoft.com/office/drawing/2014/main" id="{F4CBFF29-44B3-4C4A-81E5-B641AC3095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96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52"/>
    </mc:Choice>
    <mc:Fallback xmlns="">
      <p:transition spd="slow" advTm="13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0" objId="3"/>
        <p14:stopEvt time="13552" objId="3"/>
      </p14:showEvt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8ACE692-C56D-274C-B7C9-9D93BB8ED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36" y="-73891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Shiny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Application-Business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</a:t>
            </a:r>
            <a:endParaRPr lang="en-US" sz="3600" dirty="0"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C48FAB-BCB1-7F4B-BE00-38873F128615}"/>
              </a:ext>
            </a:extLst>
          </p:cNvPr>
          <p:cNvSpPr txBox="1"/>
          <p:nvPr/>
        </p:nvSpPr>
        <p:spPr>
          <a:xfrm>
            <a:off x="371166" y="1570181"/>
            <a:ext cx="48673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can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get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what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should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do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business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attributes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to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increase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business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star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rating.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Our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suggestion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customized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based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your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business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reality.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There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are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9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kinds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of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business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attributes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here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part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of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page.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B8E8D7-BF98-D944-854D-EE15D91742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8304" y="884418"/>
            <a:ext cx="6295580" cy="5823679"/>
          </a:xfrm>
          <a:prstGeom prst="rect">
            <a:avLst/>
          </a:prstGeom>
        </p:spPr>
      </p:pic>
      <p:pic>
        <p:nvPicPr>
          <p:cNvPr id="2" name="声音4">
            <a:hlinkClick r:id="" action="ppaction://media"/>
            <a:extLst>
              <a:ext uri="{FF2B5EF4-FFF2-40B4-BE49-F238E27FC236}">
                <a16:creationId xmlns:a16="http://schemas.microsoft.com/office/drawing/2014/main" id="{394576AB-2A9E-488A-8503-5691439630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27"/>
    </mc:Choice>
    <mc:Fallback xmlns="">
      <p:transition spd="slow" advTm="16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7" objId="2"/>
        <p14:stopEvt time="16809" objId="2"/>
      </p14:showEvt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C7BF1B8-F882-E34C-80D5-32CAA1D58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42" y="-26785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Shiny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Application-Menu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</a:t>
            </a:r>
            <a:endParaRPr lang="en-US" sz="3600" dirty="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0A745B-B88E-5D49-A815-3A0A0AF8A5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683490"/>
            <a:ext cx="5934190" cy="601014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91FACB2-D668-2644-A26A-891948E670FE}"/>
              </a:ext>
            </a:extLst>
          </p:cNvPr>
          <p:cNvSpPr/>
          <p:nvPr/>
        </p:nvSpPr>
        <p:spPr>
          <a:xfrm>
            <a:off x="244811" y="1204921"/>
            <a:ext cx="5851189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can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get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what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should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do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to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expand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menu.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Our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suggestion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customized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based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food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occurrence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your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reviews.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There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are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four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kinds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of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suggestion:</a:t>
            </a: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What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can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add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(Positive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food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not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occur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review)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What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can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keep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(Positive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food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occur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review)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What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can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fix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(Negative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food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occur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review)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What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can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avoid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(Negative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food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not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occur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review)</a:t>
            </a:r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here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part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of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page.</a:t>
            </a:r>
          </a:p>
          <a:p>
            <a:endParaRPr lang="en-US" altLang="zh-CN" dirty="0"/>
          </a:p>
        </p:txBody>
      </p:sp>
      <p:pic>
        <p:nvPicPr>
          <p:cNvPr id="5" name="声音5">
            <a:hlinkClick r:id="" action="ppaction://media"/>
            <a:extLst>
              <a:ext uri="{FF2B5EF4-FFF2-40B4-BE49-F238E27FC236}">
                <a16:creationId xmlns:a16="http://schemas.microsoft.com/office/drawing/2014/main" id="{DB606A55-423C-4BF8-9291-6E469C88C3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612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53"/>
    </mc:Choice>
    <mc:Fallback xmlns="">
      <p:transition spd="slow" advTm="23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8" objId="5"/>
        <p14:stopEvt time="23217" objId="5"/>
      </p14:showEvt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0FE663F-A17F-0F44-82E2-FE8F51E6B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034" y="-29556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Shiny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Application-Review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</a:t>
            </a:r>
            <a:r>
              <a:rPr lang="zh-CN" altLang="en-US" sz="3600" dirty="0">
                <a:latin typeface="+mn-lt"/>
              </a:rPr>
              <a:t> </a:t>
            </a:r>
            <a:endParaRPr lang="en-US" sz="3600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11C794-1621-AF49-86E1-61C7C318DE23}"/>
              </a:ext>
            </a:extLst>
          </p:cNvPr>
          <p:cNvSpPr txBox="1"/>
          <p:nvPr/>
        </p:nvSpPr>
        <p:spPr>
          <a:xfrm>
            <a:off x="138197" y="999605"/>
            <a:ext cx="343894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can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get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customized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review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analysis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here: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Important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noun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your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review: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Total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number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of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review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mention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it: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Positive,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Neutral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and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Negative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reviews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number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here: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Top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3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Positive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keywords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overall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analysis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our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suggestion: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Top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3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Negative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keywords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overall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analysis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our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suggestion: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97A0E5-9BAA-8844-B747-69F7A13722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7146" y="764309"/>
            <a:ext cx="8541312" cy="58980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018440-8E76-E440-9808-FBB275007F3F}"/>
              </a:ext>
            </a:extLst>
          </p:cNvPr>
          <p:cNvSpPr txBox="1"/>
          <p:nvPr/>
        </p:nvSpPr>
        <p:spPr>
          <a:xfrm>
            <a:off x="7635365" y="5770525"/>
            <a:ext cx="3900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Have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review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attitude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ratio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visualization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here.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" name="声音6">
            <a:hlinkClick r:id="" action="ppaction://media"/>
            <a:extLst>
              <a:ext uri="{FF2B5EF4-FFF2-40B4-BE49-F238E27FC236}">
                <a16:creationId xmlns:a16="http://schemas.microsoft.com/office/drawing/2014/main" id="{B418CC95-BEA3-4792-A2E3-0AABCB9ED4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12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177"/>
    </mc:Choice>
    <mc:Fallback xmlns="">
      <p:transition spd="slow" advTm="61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8" objId="2"/>
        <p14:stopEvt time="61030" objId="2"/>
      </p14:showEvt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7FC9F-01CE-FD43-9033-8995305A7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91" y="-18343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Summary</a:t>
            </a:r>
            <a:endParaRPr lang="en-US" sz="36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0A907-BF84-2B4B-B1DF-D90E4D9A9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817" y="961303"/>
            <a:ext cx="11402291" cy="493539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altLang="zh-CN" sz="2000" dirty="0"/>
              <a:t>Advantage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CN" sz="2000" dirty="0"/>
              <a:t>Most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our</a:t>
            </a:r>
            <a:r>
              <a:rPr lang="zh-CN" altLang="en-US" sz="2000" dirty="0"/>
              <a:t> </a:t>
            </a:r>
            <a:r>
              <a:rPr lang="en-US" altLang="zh-CN" sz="2000" dirty="0"/>
              <a:t>suggestion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sz="2000" dirty="0"/>
              <a:t>customized</a:t>
            </a:r>
            <a:r>
              <a:rPr lang="zh-CN" altLang="en-US" sz="2000" dirty="0"/>
              <a:t> </a:t>
            </a:r>
            <a:r>
              <a:rPr lang="en-US" altLang="zh-CN" sz="2000" dirty="0"/>
              <a:t>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CN" sz="2000" dirty="0"/>
              <a:t>Our</a:t>
            </a:r>
            <a:r>
              <a:rPr lang="zh-CN" altLang="en-US" sz="2000" dirty="0"/>
              <a:t> </a:t>
            </a:r>
            <a:r>
              <a:rPr lang="en-US" altLang="zh-CN" sz="2000" dirty="0"/>
              <a:t>Shiny</a:t>
            </a:r>
            <a:r>
              <a:rPr lang="zh-CN" altLang="en-US" sz="2000" dirty="0"/>
              <a:t> </a:t>
            </a:r>
            <a:r>
              <a:rPr lang="en-US" altLang="zh-CN" sz="2000" dirty="0"/>
              <a:t>application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suggestion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constructive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informative 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altLang="zh-CN" sz="2000" dirty="0"/>
              <a:t>Disadvantage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CN" sz="2000" dirty="0"/>
              <a:t>Review</a:t>
            </a:r>
            <a:r>
              <a:rPr lang="zh-CN" altLang="en-US" sz="2000" dirty="0"/>
              <a:t> </a:t>
            </a:r>
            <a:r>
              <a:rPr lang="en-US" altLang="zh-CN" sz="2000" dirty="0"/>
              <a:t>attitude</a:t>
            </a:r>
            <a:r>
              <a:rPr lang="zh-CN" altLang="en-US" sz="2000" dirty="0"/>
              <a:t> </a:t>
            </a:r>
            <a:r>
              <a:rPr lang="en-US" altLang="zh-CN" sz="2000" dirty="0"/>
              <a:t>function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not</a:t>
            </a:r>
            <a:r>
              <a:rPr lang="zh-CN" altLang="en-US" sz="2000" dirty="0"/>
              <a:t> </a:t>
            </a:r>
            <a:r>
              <a:rPr lang="en-US" altLang="zh-CN" sz="2000" dirty="0"/>
              <a:t>perfect.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CN" sz="2000" dirty="0"/>
              <a:t>We</a:t>
            </a:r>
            <a:r>
              <a:rPr lang="zh-CN" altLang="en-US" sz="2000" dirty="0"/>
              <a:t> </a:t>
            </a:r>
            <a:r>
              <a:rPr lang="en-US" altLang="zh-CN" sz="2000" dirty="0"/>
              <a:t>can</a:t>
            </a:r>
            <a:r>
              <a:rPr lang="zh-CN" altLang="en-US" sz="2000" dirty="0"/>
              <a:t> </a:t>
            </a:r>
            <a:r>
              <a:rPr lang="en-US" altLang="zh-CN" sz="2000" dirty="0"/>
              <a:t>still</a:t>
            </a:r>
            <a:r>
              <a:rPr lang="zh-CN" altLang="en-US" sz="2000" dirty="0"/>
              <a:t> </a:t>
            </a:r>
            <a:r>
              <a:rPr lang="en-US" altLang="zh-CN" sz="2000" dirty="0"/>
              <a:t>expand</a:t>
            </a:r>
            <a:r>
              <a:rPr lang="zh-CN" altLang="en-US" sz="2000" dirty="0"/>
              <a:t> </a:t>
            </a:r>
            <a:r>
              <a:rPr lang="en-US" altLang="zh-CN" sz="2000" dirty="0"/>
              <a:t>our</a:t>
            </a:r>
            <a:r>
              <a:rPr lang="zh-CN" altLang="en-US" sz="2000" dirty="0"/>
              <a:t> </a:t>
            </a:r>
            <a:r>
              <a:rPr lang="en-US" altLang="zh-CN" sz="2000" dirty="0"/>
              <a:t>noun</a:t>
            </a:r>
            <a:r>
              <a:rPr lang="zh-CN" altLang="en-US" sz="2000" dirty="0"/>
              <a:t> </a:t>
            </a:r>
            <a:r>
              <a:rPr lang="en-US" altLang="zh-CN" sz="2000" dirty="0"/>
              <a:t>word</a:t>
            </a:r>
            <a:r>
              <a:rPr lang="zh-CN" altLang="en-US" sz="2000" dirty="0"/>
              <a:t> </a:t>
            </a:r>
            <a:r>
              <a:rPr lang="en-US" altLang="zh-CN" sz="2000" dirty="0"/>
              <a:t>list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positive,</a:t>
            </a:r>
            <a:r>
              <a:rPr lang="zh-CN" altLang="en-US" sz="2000" dirty="0"/>
              <a:t> </a:t>
            </a:r>
            <a:r>
              <a:rPr lang="en-US" altLang="zh-CN" sz="2000" dirty="0"/>
              <a:t>negative</a:t>
            </a:r>
            <a:r>
              <a:rPr lang="zh-CN" altLang="en-US" sz="2000" dirty="0"/>
              <a:t> </a:t>
            </a:r>
            <a:r>
              <a:rPr lang="en-US" altLang="zh-CN" sz="2000" dirty="0"/>
              <a:t>word</a:t>
            </a:r>
            <a:r>
              <a:rPr lang="zh-CN" altLang="en-US" sz="2000" dirty="0"/>
              <a:t> </a:t>
            </a:r>
            <a:r>
              <a:rPr lang="en-US" altLang="zh-CN" sz="2000" dirty="0"/>
              <a:t>list.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CN" sz="2000" dirty="0"/>
              <a:t>It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not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perfect</a:t>
            </a:r>
            <a:r>
              <a:rPr lang="zh-CN" altLang="en-US" sz="2000" dirty="0"/>
              <a:t> </a:t>
            </a:r>
            <a:r>
              <a:rPr lang="en-US" altLang="zh-CN" sz="2000" dirty="0"/>
              <a:t>way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use</a:t>
            </a:r>
            <a:r>
              <a:rPr lang="zh-CN" altLang="en-US" sz="2000" dirty="0"/>
              <a:t> </a:t>
            </a:r>
            <a:r>
              <a:rPr lang="en-US" altLang="zh-CN" sz="2000" dirty="0"/>
              <a:t>linear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lasso</a:t>
            </a:r>
            <a:r>
              <a:rPr lang="zh-CN" altLang="en-US" sz="2000" dirty="0"/>
              <a:t> </a:t>
            </a:r>
            <a:r>
              <a:rPr lang="en-US" altLang="zh-CN" sz="2000" dirty="0"/>
              <a:t>regression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/>
              <a:t>word</a:t>
            </a:r>
            <a:r>
              <a:rPr lang="zh-CN" altLang="en-US" sz="2000" dirty="0"/>
              <a:t> </a:t>
            </a:r>
            <a:r>
              <a:rPr lang="en-US" altLang="zh-CN" sz="2000" dirty="0"/>
              <a:t>count</a:t>
            </a:r>
            <a:r>
              <a:rPr lang="zh-CN" altLang="en-US" sz="2000" dirty="0"/>
              <a:t> </a:t>
            </a:r>
            <a:r>
              <a:rPr lang="en-US" altLang="zh-CN" sz="2000" dirty="0"/>
              <a:t>matrix.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CN" sz="2000" dirty="0"/>
              <a:t>We</a:t>
            </a:r>
            <a:r>
              <a:rPr lang="zh-CN" altLang="en-US" sz="2000" dirty="0"/>
              <a:t> </a:t>
            </a:r>
            <a:r>
              <a:rPr lang="en-US" altLang="zh-CN" sz="2000" dirty="0"/>
              <a:t>can</a:t>
            </a:r>
            <a:r>
              <a:rPr lang="zh-CN" altLang="en-US" sz="2000" dirty="0"/>
              <a:t> </a:t>
            </a:r>
            <a:r>
              <a:rPr lang="en-US" altLang="zh-CN" sz="2000" dirty="0"/>
              <a:t>use</a:t>
            </a:r>
            <a:r>
              <a:rPr lang="zh-CN" altLang="en-US" sz="2000" dirty="0"/>
              <a:t> </a:t>
            </a:r>
            <a:r>
              <a:rPr lang="en-US" altLang="zh-CN" sz="2000" dirty="0"/>
              <a:t>more</a:t>
            </a:r>
            <a:r>
              <a:rPr lang="zh-CN" altLang="en-US" sz="2000" dirty="0"/>
              <a:t> </a:t>
            </a:r>
            <a:r>
              <a:rPr lang="en-US" altLang="zh-CN" sz="2000" dirty="0"/>
              <a:t>advanced</a:t>
            </a:r>
            <a:r>
              <a:rPr lang="zh-CN" altLang="en-US" sz="2000" dirty="0"/>
              <a:t> </a:t>
            </a:r>
            <a:r>
              <a:rPr lang="en-US" altLang="zh-CN" sz="2000" dirty="0"/>
              <a:t>method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build</a:t>
            </a:r>
            <a:r>
              <a:rPr lang="zh-CN" altLang="en-US" sz="2000" dirty="0"/>
              <a:t> </a:t>
            </a:r>
            <a:r>
              <a:rPr lang="en-US" altLang="zh-CN" sz="2000" dirty="0"/>
              <a:t>our</a:t>
            </a:r>
            <a:r>
              <a:rPr lang="zh-CN" altLang="en-US" sz="2000" dirty="0"/>
              <a:t> </a:t>
            </a:r>
            <a:r>
              <a:rPr lang="en-US" altLang="zh-CN" sz="2000" dirty="0"/>
              <a:t>model.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zh-CN" sz="2000" dirty="0"/>
              <a:t>Further</a:t>
            </a:r>
            <a:r>
              <a:rPr lang="zh-CN" altLang="en-US" sz="2000" dirty="0"/>
              <a:t> </a:t>
            </a:r>
            <a:r>
              <a:rPr lang="en-US" altLang="zh-CN" sz="2000" dirty="0"/>
              <a:t>study</a:t>
            </a:r>
            <a:r>
              <a:rPr lang="zh-CN" altLang="en-US" sz="2000" dirty="0"/>
              <a:t> </a:t>
            </a:r>
            <a:r>
              <a:rPr lang="en-US" altLang="zh-CN" sz="2000" dirty="0"/>
              <a:t>reviews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make</a:t>
            </a:r>
            <a:r>
              <a:rPr lang="zh-CN" altLang="en-US" sz="2000" dirty="0"/>
              <a:t> </a:t>
            </a:r>
            <a:r>
              <a:rPr lang="en-US" altLang="zh-CN" sz="2000" dirty="0"/>
              <a:t>more</a:t>
            </a:r>
            <a:r>
              <a:rPr lang="zh-CN" altLang="en-US" sz="2000" dirty="0"/>
              <a:t> </a:t>
            </a:r>
            <a:r>
              <a:rPr lang="en-US" altLang="zh-CN" sz="2000" dirty="0"/>
              <a:t>detailed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informative</a:t>
            </a:r>
            <a:r>
              <a:rPr lang="zh-CN" altLang="en-US" sz="2000" dirty="0"/>
              <a:t> </a:t>
            </a:r>
            <a:r>
              <a:rPr lang="en-US" sz="2000" dirty="0"/>
              <a:t>customized</a:t>
            </a:r>
            <a:r>
              <a:rPr lang="zh-CN" altLang="en-US" sz="2000" dirty="0"/>
              <a:t> </a:t>
            </a:r>
            <a:r>
              <a:rPr lang="en-US" altLang="zh-CN" sz="2000" dirty="0"/>
              <a:t>suggestion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review</a:t>
            </a:r>
            <a:r>
              <a:rPr lang="zh-CN" altLang="en-US" sz="2000" dirty="0"/>
              <a:t> </a:t>
            </a:r>
            <a:r>
              <a:rPr lang="en-US" altLang="zh-CN" sz="2000" dirty="0"/>
              <a:t>suggestion</a:t>
            </a:r>
            <a:r>
              <a:rPr lang="zh-CN" altLang="en-US" sz="2000" dirty="0"/>
              <a:t> </a:t>
            </a:r>
            <a:r>
              <a:rPr lang="en-US" altLang="zh-CN" sz="2000" dirty="0"/>
              <a:t>part.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zh-CN" sz="2000" dirty="0"/>
          </a:p>
          <a:p>
            <a:pPr marL="0" indent="0">
              <a:lnSpc>
                <a:spcPct val="100000"/>
              </a:lnSpc>
              <a:buNone/>
            </a:pPr>
            <a:endParaRPr lang="en-US" altLang="zh-CN" sz="2000" dirty="0"/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5" name="声音7">
            <a:hlinkClick r:id="" action="ppaction://media"/>
            <a:extLst>
              <a:ext uri="{FF2B5EF4-FFF2-40B4-BE49-F238E27FC236}">
                <a16:creationId xmlns:a16="http://schemas.microsoft.com/office/drawing/2014/main" id="{C8221299-68B2-43BD-8629-64D37360EE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4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19"/>
    </mc:Choice>
    <mc:Fallback xmlns="">
      <p:transition spd="slow" advTm="20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4" objId="5"/>
        <p14:stopEvt time="20019" objId="5"/>
      </p14:showEvt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D3030-14B2-A845-A23A-89C6D42B0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903" y="199662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Thank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you!</a:t>
            </a:r>
            <a:endParaRPr lang="en-US" sz="36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114C94-1D49-9544-BCF3-385DBD475037}"/>
              </a:ext>
            </a:extLst>
          </p:cNvPr>
          <p:cNvSpPr txBox="1"/>
          <p:nvPr/>
        </p:nvSpPr>
        <p:spPr>
          <a:xfrm>
            <a:off x="707571" y="1385888"/>
            <a:ext cx="800317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Shiny</a:t>
            </a:r>
            <a:r>
              <a:rPr lang="zh-CN" altLang="en-US" dirty="0"/>
              <a:t> </a:t>
            </a:r>
            <a:r>
              <a:rPr lang="en-US" altLang="zh-CN" dirty="0"/>
              <a:t>application:</a:t>
            </a:r>
            <a:r>
              <a:rPr lang="zh-CN" altLang="en-US" dirty="0"/>
              <a:t> 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Yicen</a:t>
            </a:r>
            <a:r>
              <a:rPr lang="zh-CN" altLang="en-US" dirty="0"/>
              <a:t> </a:t>
            </a:r>
            <a:r>
              <a:rPr lang="en-US" altLang="zh-CN" dirty="0"/>
              <a:t>Liu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Hua</a:t>
            </a:r>
            <a:r>
              <a:rPr lang="zh-CN" altLang="en-US" dirty="0"/>
              <a:t> </a:t>
            </a:r>
            <a:r>
              <a:rPr lang="en-US" altLang="zh-CN" dirty="0"/>
              <a:t>Tong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Main</a:t>
            </a:r>
            <a:r>
              <a:rPr lang="zh-CN" altLang="en-US" dirty="0"/>
              <a:t> </a:t>
            </a:r>
            <a:r>
              <a:rPr lang="en-US" altLang="zh-CN" dirty="0"/>
              <a:t>edited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Enze</a:t>
            </a:r>
            <a:r>
              <a:rPr lang="zh-CN" altLang="en-US" dirty="0"/>
              <a:t> </a:t>
            </a:r>
            <a:r>
              <a:rPr lang="en-US" altLang="zh-CN" dirty="0"/>
              <a:t>Wang</a:t>
            </a:r>
            <a:br>
              <a:rPr lang="en-US" altLang="zh-CN" dirty="0"/>
            </a:b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GitHub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Main</a:t>
            </a:r>
            <a:r>
              <a:rPr lang="zh-CN" altLang="en-US" dirty="0"/>
              <a:t> </a:t>
            </a:r>
            <a:r>
              <a:rPr lang="en-US" altLang="zh-CN" dirty="0"/>
              <a:t>Code:</a:t>
            </a:r>
            <a:r>
              <a:rPr lang="zh-CN" altLang="en-US" dirty="0"/>
              <a:t> 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r>
              <a:rPr lang="zh-CN" altLang="en-US" dirty="0"/>
              <a:t> </a:t>
            </a:r>
            <a:r>
              <a:rPr lang="en-US" altLang="zh-CN" dirty="0"/>
              <a:t>edited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Hua</a:t>
            </a:r>
            <a:r>
              <a:rPr lang="zh-CN" altLang="en-US" dirty="0"/>
              <a:t> </a:t>
            </a:r>
            <a:r>
              <a:rPr lang="en-US" altLang="zh-CN" dirty="0"/>
              <a:t>Tong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Regression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zh-CN" altLang="en-US" dirty="0"/>
              <a:t> </a:t>
            </a:r>
            <a:r>
              <a:rPr lang="en-US" altLang="zh-CN" dirty="0"/>
              <a:t>edited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Yicen</a:t>
            </a:r>
            <a:r>
              <a:rPr lang="zh-CN" altLang="en-US" dirty="0"/>
              <a:t> </a:t>
            </a:r>
            <a:r>
              <a:rPr lang="en-US" altLang="zh-CN" dirty="0"/>
              <a:t>Liu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Review</a:t>
            </a:r>
            <a:r>
              <a:rPr lang="zh-CN" altLang="en-US" dirty="0"/>
              <a:t> </a:t>
            </a:r>
            <a:r>
              <a:rPr lang="en-US" altLang="zh-CN" dirty="0"/>
              <a:t>analysis,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clean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wash,</a:t>
            </a:r>
            <a:r>
              <a:rPr lang="zh-CN" altLang="en-US" dirty="0"/>
              <a:t> </a:t>
            </a:r>
            <a:r>
              <a:rPr lang="en-US" altLang="zh-CN" dirty="0"/>
              <a:t>EDA,</a:t>
            </a:r>
            <a:r>
              <a:rPr lang="zh-CN" altLang="en-US" dirty="0"/>
              <a:t> </a:t>
            </a:r>
            <a:r>
              <a:rPr lang="en-US" altLang="zh-CN" dirty="0"/>
              <a:t>menu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r>
              <a:rPr lang="zh-CN" altLang="en-US" dirty="0"/>
              <a:t> </a:t>
            </a:r>
            <a:r>
              <a:rPr lang="en-US" altLang="zh-CN" dirty="0"/>
              <a:t>writer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edited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Enze</a:t>
            </a:r>
            <a:r>
              <a:rPr lang="zh-CN" altLang="en-US" dirty="0"/>
              <a:t> </a:t>
            </a:r>
            <a:r>
              <a:rPr lang="en-US" altLang="zh-CN" dirty="0"/>
              <a:t>Wang</a:t>
            </a:r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Presentation: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Video</a:t>
            </a:r>
            <a:r>
              <a:rPr lang="zh-CN" altLang="en-US" dirty="0"/>
              <a:t> </a:t>
            </a:r>
            <a:r>
              <a:rPr lang="en-US" altLang="zh-CN" dirty="0"/>
              <a:t>edited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Hua</a:t>
            </a:r>
            <a:r>
              <a:rPr lang="zh-CN" altLang="en-US" dirty="0"/>
              <a:t> </a:t>
            </a:r>
            <a:r>
              <a:rPr lang="en-US" altLang="zh-CN" dirty="0"/>
              <a:t>Tong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Yicen</a:t>
            </a:r>
            <a:r>
              <a:rPr lang="zh-CN" altLang="en-US" dirty="0"/>
              <a:t> </a:t>
            </a:r>
            <a:r>
              <a:rPr lang="en-US" altLang="zh-CN" dirty="0"/>
              <a:t>Liu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PPT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edited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Enze</a:t>
            </a:r>
            <a:r>
              <a:rPr lang="zh-CN" altLang="en-US" dirty="0"/>
              <a:t> </a:t>
            </a:r>
            <a:r>
              <a:rPr lang="en-US" altLang="zh-CN" dirty="0"/>
              <a:t>Wang</a:t>
            </a:r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Summary: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Edited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Hua</a:t>
            </a:r>
            <a:r>
              <a:rPr lang="zh-CN" altLang="en-US" dirty="0"/>
              <a:t> </a:t>
            </a:r>
            <a:r>
              <a:rPr lang="en-US" altLang="zh-CN" dirty="0"/>
              <a:t>Tong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Yicen</a:t>
            </a:r>
            <a:r>
              <a:rPr lang="zh-CN" altLang="en-US" dirty="0"/>
              <a:t> </a:t>
            </a:r>
            <a:r>
              <a:rPr lang="en-US" altLang="zh-CN" dirty="0"/>
              <a:t>Liu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Enze</a:t>
            </a:r>
            <a:r>
              <a:rPr lang="zh-CN" altLang="en-US" dirty="0"/>
              <a:t> </a:t>
            </a:r>
            <a:r>
              <a:rPr lang="en-US" altLang="zh-CN" dirty="0"/>
              <a:t>Wang</a:t>
            </a:r>
          </a:p>
        </p:txBody>
      </p:sp>
      <p:pic>
        <p:nvPicPr>
          <p:cNvPr id="5" name="声音8">
            <a:hlinkClick r:id="" action="ppaction://media"/>
            <a:extLst>
              <a:ext uri="{FF2B5EF4-FFF2-40B4-BE49-F238E27FC236}">
                <a16:creationId xmlns:a16="http://schemas.microsoft.com/office/drawing/2014/main" id="{7D7D2391-5F35-49B4-81E7-B82865D2AA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3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30"/>
    </mc:Choice>
    <mc:Fallback xmlns="">
      <p:transition spd="slow" advTm="4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9" objId="5"/>
        <p14:stopEvt time="2765" objId="5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642C2-C9F5-4F42-BE6E-8CABA07AD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Data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Clean</a:t>
            </a:r>
            <a:endParaRPr lang="en-US" sz="36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7EECF-22B8-6147-BD80-E3BA31C09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364" y="1520824"/>
            <a:ext cx="10515600" cy="4351338"/>
          </a:xfrm>
        </p:spPr>
        <p:txBody>
          <a:bodyPr>
            <a:noAutofit/>
          </a:bodyPr>
          <a:lstStyle/>
          <a:p>
            <a:r>
              <a:rPr lang="en-US" altLang="zh-CN" sz="2300" dirty="0"/>
              <a:t>We</a:t>
            </a:r>
            <a:r>
              <a:rPr lang="zh-CN" altLang="en-US" sz="2300" dirty="0"/>
              <a:t> </a:t>
            </a:r>
            <a:r>
              <a:rPr lang="en-US" altLang="zh-CN" sz="2300" dirty="0"/>
              <a:t>only</a:t>
            </a:r>
            <a:r>
              <a:rPr lang="zh-CN" altLang="en-US" sz="2300" dirty="0"/>
              <a:t> </a:t>
            </a:r>
            <a:r>
              <a:rPr lang="en-US" altLang="zh-CN" sz="2300" dirty="0"/>
              <a:t>study</a:t>
            </a:r>
            <a:r>
              <a:rPr lang="zh-CN" altLang="en-US" sz="2300" dirty="0"/>
              <a:t> </a:t>
            </a:r>
            <a:r>
              <a:rPr lang="en-US" altLang="zh-CN" sz="2300" dirty="0"/>
              <a:t>business</a:t>
            </a:r>
            <a:r>
              <a:rPr lang="zh-CN" altLang="en-US" sz="2300" dirty="0"/>
              <a:t> </a:t>
            </a:r>
            <a:r>
              <a:rPr lang="en-US" altLang="zh-CN" sz="2300" dirty="0"/>
              <a:t>from</a:t>
            </a:r>
            <a:r>
              <a:rPr lang="zh-CN" altLang="en-US" sz="2300" dirty="0"/>
              <a:t> </a:t>
            </a:r>
            <a:r>
              <a:rPr lang="en-US" altLang="zh-CN" sz="2300" dirty="0"/>
              <a:t>﻿Madison,</a:t>
            </a:r>
            <a:r>
              <a:rPr lang="zh-CN" altLang="en-US" sz="2300" dirty="0"/>
              <a:t> </a:t>
            </a:r>
            <a:r>
              <a:rPr lang="en-US" altLang="zh-CN" sz="2300" dirty="0"/>
              <a:t>Cleveland,</a:t>
            </a:r>
            <a:r>
              <a:rPr lang="zh-CN" altLang="en-US" sz="2300" dirty="0"/>
              <a:t> </a:t>
            </a:r>
            <a:r>
              <a:rPr lang="en-US" altLang="zh-CN" sz="2300" dirty="0"/>
              <a:t>Pittsburgh,</a:t>
            </a:r>
            <a:r>
              <a:rPr lang="zh-CN" altLang="en-US" sz="2300" dirty="0"/>
              <a:t> </a:t>
            </a:r>
            <a:r>
              <a:rPr lang="en-US" altLang="zh-CN" sz="2300" dirty="0"/>
              <a:t>Urbana-Champaign.</a:t>
            </a:r>
            <a:r>
              <a:rPr lang="zh-CN" altLang="en-US" sz="2300" dirty="0"/>
              <a:t> </a:t>
            </a:r>
            <a:r>
              <a:rPr lang="en-US" altLang="zh-CN" sz="2300" dirty="0"/>
              <a:t>Remove</a:t>
            </a:r>
            <a:r>
              <a:rPr lang="zh-CN" altLang="en-US" sz="2300" dirty="0"/>
              <a:t> </a:t>
            </a:r>
            <a:r>
              <a:rPr lang="en-US" altLang="zh-CN" sz="2300" dirty="0"/>
              <a:t>business</a:t>
            </a:r>
            <a:r>
              <a:rPr lang="zh-CN" altLang="en-US" sz="2300" dirty="0"/>
              <a:t> </a:t>
            </a:r>
            <a:r>
              <a:rPr lang="en-US" altLang="zh-CN" sz="2300" dirty="0"/>
              <a:t>who</a:t>
            </a:r>
            <a:r>
              <a:rPr lang="zh-CN" altLang="en-US" sz="2300" dirty="0"/>
              <a:t> </a:t>
            </a:r>
            <a:r>
              <a:rPr lang="en-US" altLang="zh-CN" sz="2300" dirty="0"/>
              <a:t>is</a:t>
            </a:r>
            <a:r>
              <a:rPr lang="zh-CN" altLang="en-US" sz="2300" dirty="0"/>
              <a:t> </a:t>
            </a:r>
            <a:r>
              <a:rPr lang="en-US" altLang="zh-CN" sz="2300" dirty="0"/>
              <a:t>far</a:t>
            </a:r>
            <a:r>
              <a:rPr lang="zh-CN" altLang="en-US" sz="2300" dirty="0"/>
              <a:t> </a:t>
            </a:r>
            <a:r>
              <a:rPr lang="en-US" altLang="zh-CN" sz="2300" dirty="0"/>
              <a:t>away</a:t>
            </a:r>
            <a:r>
              <a:rPr lang="zh-CN" altLang="en-US" sz="2300" dirty="0"/>
              <a:t> </a:t>
            </a:r>
            <a:r>
              <a:rPr lang="en-US" altLang="zh-CN" sz="2300" dirty="0"/>
              <a:t>from</a:t>
            </a:r>
            <a:r>
              <a:rPr lang="zh-CN" altLang="en-US" sz="2300" dirty="0"/>
              <a:t> </a:t>
            </a:r>
            <a:r>
              <a:rPr lang="en-US" altLang="zh-CN" sz="2300" dirty="0"/>
              <a:t>centers</a:t>
            </a:r>
            <a:r>
              <a:rPr lang="zh-CN" altLang="en-US" sz="2300" dirty="0"/>
              <a:t> </a:t>
            </a:r>
            <a:r>
              <a:rPr lang="en-US" altLang="zh-CN" sz="2300" dirty="0"/>
              <a:t>of</a:t>
            </a:r>
            <a:r>
              <a:rPr lang="zh-CN" altLang="en-US" sz="2300" dirty="0"/>
              <a:t> </a:t>
            </a:r>
            <a:r>
              <a:rPr lang="en-US" altLang="zh-CN" sz="2300" dirty="0"/>
              <a:t>the</a:t>
            </a:r>
            <a:r>
              <a:rPr lang="zh-CN" altLang="en-US" sz="2300" dirty="0"/>
              <a:t> </a:t>
            </a:r>
            <a:r>
              <a:rPr lang="en-US" altLang="zh-CN" sz="2300" dirty="0"/>
              <a:t>four</a:t>
            </a:r>
            <a:r>
              <a:rPr lang="zh-CN" altLang="en-US" sz="2300" dirty="0"/>
              <a:t> </a:t>
            </a:r>
            <a:r>
              <a:rPr lang="en-US" altLang="zh-CN" sz="2300" dirty="0"/>
              <a:t>cities.</a:t>
            </a:r>
          </a:p>
          <a:p>
            <a:endParaRPr lang="en-US" altLang="zh-CN" sz="2300" dirty="0"/>
          </a:p>
          <a:p>
            <a:r>
              <a:rPr lang="en-US" altLang="zh-CN" sz="2300" dirty="0"/>
              <a:t>Select</a:t>
            </a:r>
            <a:r>
              <a:rPr lang="zh-CN" altLang="en-US" sz="2300" dirty="0"/>
              <a:t> </a:t>
            </a:r>
            <a:r>
              <a:rPr lang="en-US" altLang="zh-CN" sz="2300" dirty="0"/>
              <a:t>pizza</a:t>
            </a:r>
            <a:r>
              <a:rPr lang="zh-CN" altLang="en-US" sz="2300" dirty="0"/>
              <a:t> </a:t>
            </a:r>
            <a:r>
              <a:rPr lang="en-US" altLang="zh-CN" sz="2300" dirty="0"/>
              <a:t>business,</a:t>
            </a:r>
            <a:r>
              <a:rPr lang="zh-CN" altLang="en-US" sz="2300" dirty="0"/>
              <a:t> </a:t>
            </a:r>
            <a:r>
              <a:rPr lang="en-US" altLang="zh-CN" sz="2300" dirty="0"/>
              <a:t>there</a:t>
            </a:r>
            <a:r>
              <a:rPr lang="zh-CN" altLang="en-US" sz="2300" dirty="0"/>
              <a:t> </a:t>
            </a:r>
            <a:r>
              <a:rPr lang="en-US" altLang="zh-CN" sz="2300" dirty="0"/>
              <a:t>are</a:t>
            </a:r>
            <a:r>
              <a:rPr lang="zh-CN" altLang="en-US" sz="2300" dirty="0"/>
              <a:t> </a:t>
            </a:r>
            <a:r>
              <a:rPr lang="en-US" altLang="zh-CN" sz="2300" dirty="0"/>
              <a:t>about</a:t>
            </a:r>
            <a:r>
              <a:rPr lang="zh-CN" altLang="en-US" sz="2300" dirty="0"/>
              <a:t> </a:t>
            </a:r>
            <a:r>
              <a:rPr lang="en-US" altLang="zh-CN" sz="2300" dirty="0"/>
              <a:t>1500</a:t>
            </a:r>
            <a:r>
              <a:rPr lang="zh-CN" altLang="en-US" sz="2300" dirty="0"/>
              <a:t> </a:t>
            </a:r>
            <a:r>
              <a:rPr lang="en-US" altLang="zh-CN" sz="2300" dirty="0"/>
              <a:t>pizza</a:t>
            </a:r>
            <a:r>
              <a:rPr lang="zh-CN" altLang="en-US" sz="2300" dirty="0"/>
              <a:t> </a:t>
            </a:r>
            <a:r>
              <a:rPr lang="en-US" altLang="zh-CN" sz="2300" dirty="0"/>
              <a:t>business</a:t>
            </a:r>
            <a:r>
              <a:rPr lang="zh-CN" altLang="en-US" sz="2300" dirty="0"/>
              <a:t> </a:t>
            </a:r>
            <a:r>
              <a:rPr lang="en-US" altLang="zh-CN" sz="2300" dirty="0"/>
              <a:t>and</a:t>
            </a:r>
            <a:r>
              <a:rPr lang="zh-CN" altLang="en-US" sz="2300" dirty="0"/>
              <a:t> </a:t>
            </a:r>
            <a:r>
              <a:rPr lang="en-US" altLang="zh-CN" sz="2300" dirty="0"/>
              <a:t>67000</a:t>
            </a:r>
            <a:r>
              <a:rPr lang="zh-CN" altLang="en-US" sz="2300" dirty="0"/>
              <a:t> </a:t>
            </a:r>
            <a:r>
              <a:rPr lang="en-US" altLang="zh-CN" sz="2300" dirty="0"/>
              <a:t>related reviews.</a:t>
            </a:r>
            <a:r>
              <a:rPr lang="zh-CN" altLang="en-US" sz="2300" dirty="0"/>
              <a:t> </a:t>
            </a:r>
            <a:r>
              <a:rPr lang="en-US" altLang="zh-CN" sz="2300" dirty="0"/>
              <a:t>We</a:t>
            </a:r>
            <a:r>
              <a:rPr lang="zh-CN" altLang="en-US" sz="2300" dirty="0"/>
              <a:t> </a:t>
            </a:r>
            <a:r>
              <a:rPr lang="en-US" altLang="zh-CN" sz="2300" dirty="0"/>
              <a:t>think</a:t>
            </a:r>
            <a:r>
              <a:rPr lang="zh-CN" altLang="en-US" sz="2300" dirty="0"/>
              <a:t> </a:t>
            </a:r>
            <a:r>
              <a:rPr lang="en-US" altLang="zh-CN" sz="2300" dirty="0"/>
              <a:t>it</a:t>
            </a:r>
            <a:r>
              <a:rPr lang="zh-CN" altLang="en-US" sz="2300" dirty="0"/>
              <a:t> </a:t>
            </a:r>
            <a:r>
              <a:rPr lang="en-US" altLang="zh-CN" sz="2300" dirty="0"/>
              <a:t>is</a:t>
            </a:r>
            <a:r>
              <a:rPr lang="zh-CN" altLang="en-US" sz="2300" dirty="0"/>
              <a:t> </a:t>
            </a:r>
            <a:r>
              <a:rPr lang="en-US" altLang="zh-CN" sz="2300" dirty="0"/>
              <a:t>enough.</a:t>
            </a:r>
          </a:p>
          <a:p>
            <a:endParaRPr lang="en-US" altLang="zh-CN" sz="2300" dirty="0"/>
          </a:p>
          <a:p>
            <a:r>
              <a:rPr lang="en-US" altLang="zh-CN" sz="2300" dirty="0"/>
              <a:t>Clean</a:t>
            </a:r>
            <a:r>
              <a:rPr lang="zh-CN" altLang="en-US" sz="2300" dirty="0"/>
              <a:t> </a:t>
            </a:r>
            <a:r>
              <a:rPr lang="en-US" altLang="zh-CN" sz="2300" dirty="0"/>
              <a:t>business</a:t>
            </a:r>
            <a:r>
              <a:rPr lang="zh-CN" altLang="en-US" sz="2300" dirty="0"/>
              <a:t> </a:t>
            </a:r>
            <a:r>
              <a:rPr lang="en-US" altLang="zh-CN" sz="2300" dirty="0"/>
              <a:t>table</a:t>
            </a:r>
            <a:r>
              <a:rPr lang="zh-CN" altLang="en-US" sz="2300" dirty="0"/>
              <a:t> </a:t>
            </a:r>
            <a:r>
              <a:rPr lang="en-US" altLang="zh-CN" sz="2300" dirty="0"/>
              <a:t>whose</a:t>
            </a:r>
            <a:r>
              <a:rPr lang="zh-CN" altLang="en-US" sz="2300" dirty="0"/>
              <a:t> </a:t>
            </a:r>
            <a:r>
              <a:rPr lang="en-US" altLang="zh-CN" sz="2300" dirty="0"/>
              <a:t>null</a:t>
            </a:r>
            <a:r>
              <a:rPr lang="zh-CN" altLang="en-US" sz="2300" dirty="0"/>
              <a:t> </a:t>
            </a:r>
            <a:r>
              <a:rPr lang="en-US" altLang="zh-CN" sz="2300" dirty="0"/>
              <a:t>value</a:t>
            </a:r>
            <a:r>
              <a:rPr lang="zh-CN" altLang="en-US" sz="2300" dirty="0"/>
              <a:t> </a:t>
            </a:r>
            <a:r>
              <a:rPr lang="en-US" altLang="zh-CN" sz="2300" dirty="0"/>
              <a:t>ratio</a:t>
            </a:r>
            <a:r>
              <a:rPr lang="zh-CN" altLang="en-US" sz="2300" dirty="0"/>
              <a:t> </a:t>
            </a:r>
            <a:r>
              <a:rPr lang="en-US" altLang="zh-CN" sz="2300" dirty="0"/>
              <a:t>is</a:t>
            </a:r>
            <a:r>
              <a:rPr lang="zh-CN" altLang="en-US" sz="2300" dirty="0"/>
              <a:t> </a:t>
            </a:r>
            <a:r>
              <a:rPr lang="en-US" altLang="zh-CN" sz="2300" dirty="0"/>
              <a:t>too</a:t>
            </a:r>
            <a:r>
              <a:rPr lang="zh-CN" altLang="en-US" sz="2300" dirty="0"/>
              <a:t> </a:t>
            </a:r>
            <a:r>
              <a:rPr lang="en-US" altLang="zh-CN" sz="2300" dirty="0"/>
              <a:t>large.</a:t>
            </a:r>
            <a:r>
              <a:rPr lang="zh-CN" altLang="en-US" sz="2300" dirty="0"/>
              <a:t> </a:t>
            </a:r>
            <a:r>
              <a:rPr lang="en-US" altLang="zh-CN" sz="2300" dirty="0"/>
              <a:t>Clean</a:t>
            </a:r>
            <a:r>
              <a:rPr lang="zh-CN" altLang="en-US" sz="2300" dirty="0"/>
              <a:t> </a:t>
            </a:r>
            <a:r>
              <a:rPr lang="en-US" altLang="zh-CN" sz="2300" dirty="0"/>
              <a:t>every</a:t>
            </a:r>
            <a:r>
              <a:rPr lang="zh-CN" altLang="en-US" sz="2300" dirty="0"/>
              <a:t> </a:t>
            </a:r>
            <a:r>
              <a:rPr lang="en-US" altLang="zh-CN" sz="2300" dirty="0"/>
              <a:t>column</a:t>
            </a:r>
            <a:r>
              <a:rPr lang="zh-CN" altLang="en-US" sz="2300" dirty="0"/>
              <a:t> </a:t>
            </a:r>
            <a:r>
              <a:rPr lang="en-US" altLang="zh-CN" sz="2300" dirty="0"/>
              <a:t>values</a:t>
            </a:r>
            <a:r>
              <a:rPr lang="zh-CN" altLang="en-US" sz="2300" dirty="0"/>
              <a:t> </a:t>
            </a:r>
            <a:r>
              <a:rPr lang="en-US" altLang="zh-CN" sz="2300" dirty="0"/>
              <a:t>carefully.</a:t>
            </a:r>
            <a:r>
              <a:rPr lang="zh-CN" altLang="en-US" sz="2300" dirty="0"/>
              <a:t> </a:t>
            </a:r>
            <a:r>
              <a:rPr lang="en-US" altLang="zh-CN" sz="2300" dirty="0"/>
              <a:t>(More</a:t>
            </a:r>
            <a:r>
              <a:rPr lang="zh-CN" altLang="en-US" sz="2300" dirty="0"/>
              <a:t> </a:t>
            </a:r>
            <a:r>
              <a:rPr lang="en-US" altLang="zh-CN" sz="2300" dirty="0"/>
              <a:t>than</a:t>
            </a:r>
            <a:r>
              <a:rPr lang="zh-CN" altLang="en-US" sz="2300" dirty="0"/>
              <a:t> </a:t>
            </a:r>
            <a:r>
              <a:rPr lang="en-US" altLang="zh-CN" sz="2300" dirty="0"/>
              <a:t>20</a:t>
            </a:r>
            <a:r>
              <a:rPr lang="zh-CN" altLang="en-US" sz="2300" dirty="0"/>
              <a:t> </a:t>
            </a:r>
            <a:r>
              <a:rPr lang="en-US" altLang="zh-CN" sz="2300" dirty="0"/>
              <a:t>columns)</a:t>
            </a:r>
          </a:p>
          <a:p>
            <a:endParaRPr lang="en-US" altLang="zh-CN" sz="2300" dirty="0"/>
          </a:p>
          <a:p>
            <a:r>
              <a:rPr lang="en-US" altLang="zh-CN" sz="2300" dirty="0"/>
              <a:t>We</a:t>
            </a:r>
            <a:r>
              <a:rPr lang="zh-CN" altLang="en-US" sz="2300" dirty="0"/>
              <a:t> </a:t>
            </a:r>
            <a:r>
              <a:rPr lang="en-US" altLang="zh-CN" sz="2300" dirty="0"/>
              <a:t>focus</a:t>
            </a:r>
            <a:r>
              <a:rPr lang="zh-CN" altLang="en-US" sz="2300" dirty="0"/>
              <a:t> </a:t>
            </a:r>
            <a:r>
              <a:rPr lang="en-US" altLang="zh-CN" sz="2300" dirty="0"/>
              <a:t>only</a:t>
            </a:r>
            <a:r>
              <a:rPr lang="zh-CN" altLang="en-US" sz="2300" dirty="0"/>
              <a:t> </a:t>
            </a:r>
            <a:r>
              <a:rPr lang="en-US" altLang="zh-CN" sz="2300" dirty="0"/>
              <a:t>on</a:t>
            </a:r>
            <a:r>
              <a:rPr lang="zh-CN" altLang="en-US" sz="2300" dirty="0"/>
              <a:t> </a:t>
            </a:r>
            <a:r>
              <a:rPr lang="en-US" altLang="zh-CN" sz="2300" dirty="0"/>
              <a:t>reviews</a:t>
            </a:r>
            <a:r>
              <a:rPr lang="zh-CN" altLang="en-US" sz="2300" dirty="0"/>
              <a:t> </a:t>
            </a:r>
            <a:r>
              <a:rPr lang="en-US" altLang="zh-CN" sz="2300" dirty="0"/>
              <a:t>in</a:t>
            </a:r>
            <a:r>
              <a:rPr lang="zh-CN" altLang="en-US" sz="2300" dirty="0"/>
              <a:t> </a:t>
            </a:r>
            <a:r>
              <a:rPr lang="en-US" altLang="zh-CN" sz="2300" dirty="0"/>
              <a:t>English,</a:t>
            </a:r>
            <a:r>
              <a:rPr lang="zh-CN" altLang="en-US" sz="2300" dirty="0"/>
              <a:t> </a:t>
            </a:r>
            <a:r>
              <a:rPr lang="en-US" altLang="zh-CN" sz="2300" dirty="0"/>
              <a:t>remove</a:t>
            </a:r>
            <a:r>
              <a:rPr lang="zh-CN" altLang="en-US" sz="2300" dirty="0"/>
              <a:t> </a:t>
            </a:r>
            <a:r>
              <a:rPr lang="en-US" altLang="zh-CN" sz="2300" dirty="0"/>
              <a:t>other</a:t>
            </a:r>
            <a:r>
              <a:rPr lang="zh-CN" altLang="en-US" sz="2300" dirty="0"/>
              <a:t> </a:t>
            </a:r>
            <a:r>
              <a:rPr lang="en-US" altLang="zh-CN" sz="2300" dirty="0"/>
              <a:t>reviews.</a:t>
            </a:r>
          </a:p>
          <a:p>
            <a:endParaRPr lang="en-US" altLang="zh-CN" sz="2300" dirty="0"/>
          </a:p>
          <a:p>
            <a:endParaRPr lang="en-US" altLang="zh-CN" sz="2300" dirty="0"/>
          </a:p>
          <a:p>
            <a:endParaRPr lang="en-US" altLang="zh-CN" sz="2300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3351E7F-9113-4D15-8E80-03506688AC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4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47"/>
    </mc:Choice>
    <mc:Fallback xmlns="">
      <p:transition spd="slow" advTm="16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4F1BA-8EB7-9943-8C76-E5767BDFB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491" y="-11516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Exploratory Data Analysis</a:t>
            </a:r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2B8390B6-613D-484D-AAFA-EF211E6609F1}"/>
              </a:ext>
            </a:extLst>
          </p:cNvPr>
          <p:cNvGraphicFramePr>
            <a:graphicFrameLocks noGrp="1"/>
          </p:cNvGraphicFramePr>
          <p:nvPr/>
        </p:nvGraphicFramePr>
        <p:xfrm>
          <a:off x="7134573" y="4582964"/>
          <a:ext cx="397625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8128">
                  <a:extLst>
                    <a:ext uri="{9D8B030D-6E8A-4147-A177-3AD203B41FA5}">
                      <a16:colId xmlns:a16="http://schemas.microsoft.com/office/drawing/2014/main" val="4189705377"/>
                    </a:ext>
                  </a:extLst>
                </a:gridCol>
                <a:gridCol w="1988128">
                  <a:extLst>
                    <a:ext uri="{9D8B030D-6E8A-4147-A177-3AD203B41FA5}">
                      <a16:colId xmlns:a16="http://schemas.microsoft.com/office/drawing/2014/main" val="1365378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+mn-lt"/>
                        </a:rPr>
                        <a:t>Word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Frequency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078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+mn-lt"/>
                        </a:rPr>
                        <a:t>pizza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97915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2243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+mn-lt"/>
                        </a:rPr>
                        <a:t>good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40169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1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+mn-lt"/>
                        </a:rPr>
                        <a:t>place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36894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894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+mn-lt"/>
                        </a:rPr>
                        <a:t>…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+mn-lt"/>
                        </a:rPr>
                        <a:t>…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344047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DDC99C4E-F77D-5B42-B898-7B8989758E43}"/>
              </a:ext>
            </a:extLst>
          </p:cNvPr>
          <p:cNvSpPr txBox="1"/>
          <p:nvPr/>
        </p:nvSpPr>
        <p:spPr>
          <a:xfrm>
            <a:off x="7885635" y="4188131"/>
            <a:ext cx="3629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Frequency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C214C82-2676-0543-BC39-5FDC2A6D4654}"/>
              </a:ext>
            </a:extLst>
          </p:cNvPr>
          <p:cNvSpPr txBox="1"/>
          <p:nvPr/>
        </p:nvSpPr>
        <p:spPr>
          <a:xfrm>
            <a:off x="1015537" y="1156563"/>
            <a:ext cx="43552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distribution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stars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dirty="0"/>
              <a:t>classifie</a:t>
            </a:r>
            <a:r>
              <a:rPr lang="en-US" altLang="zh-CN" dirty="0"/>
              <a:t>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city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growth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month.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Split</a:t>
            </a:r>
            <a:r>
              <a:rPr lang="zh-CN" altLang="en-US" dirty="0"/>
              <a:t> </a:t>
            </a:r>
            <a:r>
              <a:rPr lang="en-US" altLang="zh-CN" dirty="0"/>
              <a:t>reviews,</a:t>
            </a:r>
            <a:r>
              <a:rPr lang="zh-CN" altLang="en-US" dirty="0"/>
              <a:t> </a:t>
            </a:r>
            <a:r>
              <a:rPr lang="en-US" altLang="zh-CN" dirty="0"/>
              <a:t>lemmatize,</a:t>
            </a:r>
            <a:r>
              <a:rPr lang="zh-CN" altLang="en-US" dirty="0"/>
              <a:t> </a:t>
            </a:r>
            <a:r>
              <a:rPr lang="en-US" altLang="zh-CN" dirty="0"/>
              <a:t>clean</a:t>
            </a:r>
            <a:r>
              <a:rPr lang="zh-CN" altLang="en-US" dirty="0"/>
              <a:t> </a:t>
            </a:r>
            <a:r>
              <a:rPr lang="en-US" altLang="zh-CN" dirty="0"/>
              <a:t>punctuation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stop</a:t>
            </a:r>
            <a:r>
              <a:rPr lang="zh-CN" altLang="en-US" dirty="0"/>
              <a:t> </a:t>
            </a:r>
            <a:r>
              <a:rPr lang="en-US" altLang="zh-CN" dirty="0"/>
              <a:t>words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calculate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frequency.</a:t>
            </a:r>
          </a:p>
          <a:p>
            <a:endParaRPr lang="en-US" altLang="zh-CN" dirty="0"/>
          </a:p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35" name="Picture 34" descr="Chart, bar chart&#10;&#10;Description automatically generated">
            <a:extLst>
              <a:ext uri="{FF2B5EF4-FFF2-40B4-BE49-F238E27FC236}">
                <a16:creationId xmlns:a16="http://schemas.microsoft.com/office/drawing/2014/main" id="{74274F9A-7655-F949-AAA4-C9768FA3C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554" y="876917"/>
            <a:ext cx="3706998" cy="247133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9FC4045-A350-4F4E-B501-FDF94296CD76}"/>
              </a:ext>
            </a:extLst>
          </p:cNvPr>
          <p:cNvSpPr txBox="1"/>
          <p:nvPr/>
        </p:nvSpPr>
        <p:spPr>
          <a:xfrm>
            <a:off x="784793" y="5186475"/>
            <a:ext cx="1311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6965D927-4081-7A45-AF37-0C3865B80B43}"/>
              </a:ext>
            </a:extLst>
          </p:cNvPr>
          <p:cNvSpPr/>
          <p:nvPr/>
        </p:nvSpPr>
        <p:spPr>
          <a:xfrm>
            <a:off x="2130660" y="5186475"/>
            <a:ext cx="1222115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7C950115-9213-AB45-B874-ED0A0BC6C622}"/>
              </a:ext>
            </a:extLst>
          </p:cNvPr>
          <p:cNvSpPr/>
          <p:nvPr/>
        </p:nvSpPr>
        <p:spPr>
          <a:xfrm>
            <a:off x="4772887" y="5282518"/>
            <a:ext cx="1645628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942FBD-88B6-2949-B98B-198E59B963DB}"/>
              </a:ext>
            </a:extLst>
          </p:cNvPr>
          <p:cNvSpPr txBox="1"/>
          <p:nvPr/>
        </p:nvSpPr>
        <p:spPr>
          <a:xfrm>
            <a:off x="1803804" y="4540084"/>
            <a:ext cx="2033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sz="1600" dirty="0"/>
              <a:t>Split</a:t>
            </a:r>
            <a:r>
              <a:rPr lang="zh-CN" altLang="en-US" sz="1600" dirty="0"/>
              <a:t> </a:t>
            </a:r>
            <a:r>
              <a:rPr lang="en-US" altLang="zh-CN" sz="1600" dirty="0"/>
              <a:t>reviews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600" dirty="0"/>
              <a:t>Use</a:t>
            </a:r>
            <a:r>
              <a:rPr lang="zh-CN" altLang="en-US" sz="1600" dirty="0"/>
              <a:t> </a:t>
            </a:r>
            <a:r>
              <a:rPr lang="en-US" altLang="zh-CN" sz="1600" dirty="0"/>
              <a:t>lowercase</a:t>
            </a:r>
            <a:endParaRPr lang="en-US" sz="1600" dirty="0"/>
          </a:p>
        </p:txBody>
      </p:sp>
      <p:graphicFrame>
        <p:nvGraphicFramePr>
          <p:cNvPr id="45" name="Table 45">
            <a:extLst>
              <a:ext uri="{FF2B5EF4-FFF2-40B4-BE49-F238E27FC236}">
                <a16:creationId xmlns:a16="http://schemas.microsoft.com/office/drawing/2014/main" id="{67C93F8E-2B93-B74F-9588-705696471CBB}"/>
              </a:ext>
            </a:extLst>
          </p:cNvPr>
          <p:cNvGraphicFramePr>
            <a:graphicFrameLocks noGrp="1"/>
          </p:cNvGraphicFramePr>
          <p:nvPr/>
        </p:nvGraphicFramePr>
        <p:xfrm>
          <a:off x="3671966" y="4354664"/>
          <a:ext cx="96981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818">
                  <a:extLst>
                    <a:ext uri="{9D8B030D-6E8A-4147-A177-3AD203B41FA5}">
                      <a16:colId xmlns:a16="http://schemas.microsoft.com/office/drawing/2014/main" val="778266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Word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603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pizza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335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good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72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places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945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err="1"/>
                        <a:t>i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7714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am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688174"/>
                  </a:ext>
                </a:extLst>
              </a:tr>
            </a:tbl>
          </a:graphicData>
        </a:graphic>
      </p:graphicFrame>
      <p:sp>
        <p:nvSpPr>
          <p:cNvPr id="46" name="TextBox 45">
            <a:extLst>
              <a:ext uri="{FF2B5EF4-FFF2-40B4-BE49-F238E27FC236}">
                <a16:creationId xmlns:a16="http://schemas.microsoft.com/office/drawing/2014/main" id="{05A4BDA1-AFB2-5745-953C-AECE33BE412C}"/>
              </a:ext>
            </a:extLst>
          </p:cNvPr>
          <p:cNvSpPr txBox="1"/>
          <p:nvPr/>
        </p:nvSpPr>
        <p:spPr>
          <a:xfrm>
            <a:off x="4762337" y="4354664"/>
            <a:ext cx="2220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sz="1600" dirty="0"/>
              <a:t>Remove</a:t>
            </a:r>
            <a:r>
              <a:rPr lang="zh-CN" altLang="en-US" sz="1600" dirty="0"/>
              <a:t> </a:t>
            </a:r>
            <a:r>
              <a:rPr lang="en-US" altLang="zh-CN" sz="1600" dirty="0"/>
              <a:t>stop words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600" dirty="0"/>
              <a:t>L</a:t>
            </a:r>
            <a:r>
              <a:rPr lang="en-US" sz="1600" dirty="0"/>
              <a:t>emmatize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600" dirty="0"/>
              <a:t>Count</a:t>
            </a:r>
            <a:r>
              <a:rPr lang="zh-CN" altLang="en-US" sz="1600" dirty="0"/>
              <a:t> </a:t>
            </a:r>
            <a:r>
              <a:rPr lang="en-US" altLang="zh-CN" sz="1600" dirty="0"/>
              <a:t>frequency</a:t>
            </a:r>
            <a:endParaRPr lang="en-US" sz="16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2316E4B-C715-9C44-8B8C-7471AE8E1DE6}"/>
              </a:ext>
            </a:extLst>
          </p:cNvPr>
          <p:cNvSpPr txBox="1"/>
          <p:nvPr/>
        </p:nvSpPr>
        <p:spPr>
          <a:xfrm>
            <a:off x="6653021" y="3244334"/>
            <a:ext cx="896983" cy="3693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Stars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C16426-7458-4380-8B04-D1EE0D97E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0435" y="535770"/>
            <a:ext cx="3400425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31A6C15F-A3D4-42F9-BE93-51005DC7F1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  <p:sp>
        <p:nvSpPr>
          <p:cNvPr id="16" name="TextBox 46">
            <a:extLst>
              <a:ext uri="{FF2B5EF4-FFF2-40B4-BE49-F238E27FC236}">
                <a16:creationId xmlns:a16="http://schemas.microsoft.com/office/drawing/2014/main" id="{34BD5DD4-AC11-4FAE-B20C-C04BD9551F3E}"/>
              </a:ext>
            </a:extLst>
          </p:cNvPr>
          <p:cNvSpPr txBox="1"/>
          <p:nvPr/>
        </p:nvSpPr>
        <p:spPr>
          <a:xfrm>
            <a:off x="10130647" y="3613666"/>
            <a:ext cx="896983" cy="3693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rating</a:t>
            </a:r>
          </a:p>
        </p:txBody>
      </p:sp>
    </p:spTree>
    <p:extLst>
      <p:ext uri="{BB962C8B-B14F-4D97-AF65-F5344CB8AC3E}">
        <p14:creationId xmlns:p14="http://schemas.microsoft.com/office/powerpoint/2010/main" val="21751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10"/>
    </mc:Choice>
    <mc:Fallback xmlns="">
      <p:transition spd="slow" advTm="17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9273A-FCAC-F54B-A60D-E99934A86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45" y="-17058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Our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Target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Business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and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 </a:t>
            </a:r>
            <a:endParaRPr lang="en-US" sz="36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86323-FCE9-4947-85D1-1595825EA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254" y="1502351"/>
            <a:ext cx="10901218" cy="4351338"/>
          </a:xfrm>
        </p:spPr>
        <p:txBody>
          <a:bodyPr>
            <a:normAutofit lnSpcReduction="10000"/>
          </a:bodyPr>
          <a:lstStyle/>
          <a:p>
            <a:r>
              <a:rPr lang="en-US" altLang="zh-CN" sz="2000" dirty="0"/>
              <a:t>Our</a:t>
            </a:r>
            <a:r>
              <a:rPr lang="zh-CN" altLang="en-US" sz="2000" dirty="0"/>
              <a:t> </a:t>
            </a:r>
            <a:r>
              <a:rPr lang="en-US" altLang="zh-CN" sz="2000" b="1" dirty="0"/>
              <a:t>target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business</a:t>
            </a:r>
            <a:r>
              <a:rPr lang="zh-CN" altLang="en-US" sz="2000" b="1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all</a:t>
            </a:r>
            <a:r>
              <a:rPr lang="zh-CN" altLang="en-US" sz="2000" dirty="0"/>
              <a:t> </a:t>
            </a:r>
            <a:r>
              <a:rPr lang="en-US" altLang="zh-CN" sz="2000" b="1" dirty="0"/>
              <a:t>pizza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business</a:t>
            </a:r>
            <a:r>
              <a:rPr lang="zh-CN" altLang="en-US" sz="2000" b="1" dirty="0"/>
              <a:t> </a:t>
            </a:r>
            <a:r>
              <a:rPr lang="en-US" altLang="zh-CN" sz="2000" dirty="0"/>
              <a:t>from</a:t>
            </a:r>
            <a:r>
              <a:rPr lang="zh-CN" altLang="en-US" sz="2000" dirty="0"/>
              <a:t> </a:t>
            </a:r>
            <a:r>
              <a:rPr lang="en-US" altLang="zh-CN" sz="2000" dirty="0"/>
              <a:t>four</a:t>
            </a:r>
            <a:r>
              <a:rPr lang="zh-CN" altLang="en-US" sz="2000" dirty="0"/>
              <a:t> </a:t>
            </a:r>
            <a:r>
              <a:rPr lang="en-US" altLang="zh-CN" sz="2000" dirty="0"/>
              <a:t>cities.</a:t>
            </a:r>
          </a:p>
          <a:p>
            <a:r>
              <a:rPr lang="en-US" altLang="zh-CN" sz="2000" dirty="0"/>
              <a:t>We</a:t>
            </a:r>
            <a:r>
              <a:rPr lang="zh-CN" altLang="en-US" sz="2000" dirty="0"/>
              <a:t> </a:t>
            </a:r>
            <a:r>
              <a:rPr lang="en-US" altLang="zh-CN" sz="2000" dirty="0"/>
              <a:t>have</a:t>
            </a:r>
            <a:r>
              <a:rPr lang="zh-CN" altLang="en-US" sz="2000" dirty="0"/>
              <a:t> </a:t>
            </a:r>
            <a:r>
              <a:rPr lang="en-US" altLang="zh-CN" sz="2000" dirty="0"/>
              <a:t>more</a:t>
            </a:r>
            <a:r>
              <a:rPr lang="zh-CN" altLang="en-US" sz="2000" dirty="0"/>
              <a:t> </a:t>
            </a:r>
            <a:r>
              <a:rPr lang="en-US" altLang="zh-CN" sz="2000" dirty="0"/>
              <a:t>than</a:t>
            </a:r>
            <a:r>
              <a:rPr lang="zh-CN" altLang="en-US" sz="2000" dirty="0"/>
              <a:t> </a:t>
            </a:r>
            <a:r>
              <a:rPr lang="en-US" altLang="zh-CN" sz="2000" b="1" dirty="0"/>
              <a:t>1500</a:t>
            </a:r>
            <a:r>
              <a:rPr lang="zh-CN" altLang="en-US" sz="2000" dirty="0"/>
              <a:t> </a:t>
            </a:r>
            <a:r>
              <a:rPr lang="en-US" altLang="zh-CN" sz="2000" dirty="0"/>
              <a:t>open</a:t>
            </a:r>
            <a:r>
              <a:rPr lang="zh-CN" altLang="en-US" sz="2000" dirty="0"/>
              <a:t> </a:t>
            </a:r>
            <a:r>
              <a:rPr lang="en-US" altLang="zh-CN" sz="2000" dirty="0"/>
              <a:t>pizza</a:t>
            </a:r>
            <a:r>
              <a:rPr lang="zh-CN" altLang="en-US" sz="2000" dirty="0"/>
              <a:t> </a:t>
            </a:r>
            <a:r>
              <a:rPr lang="en-US" altLang="zh-CN" sz="2000" dirty="0"/>
              <a:t>business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more</a:t>
            </a:r>
            <a:r>
              <a:rPr lang="zh-CN" altLang="en-US" sz="2000" dirty="0"/>
              <a:t> </a:t>
            </a:r>
            <a:r>
              <a:rPr lang="en-US" altLang="zh-CN" sz="2000" dirty="0"/>
              <a:t>than</a:t>
            </a:r>
            <a:r>
              <a:rPr lang="zh-CN" altLang="en-US" sz="2000" dirty="0"/>
              <a:t> </a:t>
            </a:r>
            <a:r>
              <a:rPr lang="en-US" altLang="zh-CN" sz="2000" b="1" dirty="0"/>
              <a:t>67000</a:t>
            </a:r>
            <a:r>
              <a:rPr lang="zh-CN" altLang="en-US" sz="2000" dirty="0"/>
              <a:t> </a:t>
            </a:r>
            <a:r>
              <a:rPr lang="en-US" altLang="zh-CN" sz="2000" dirty="0"/>
              <a:t>related</a:t>
            </a:r>
            <a:r>
              <a:rPr lang="zh-CN" altLang="en-US" sz="2000" dirty="0"/>
              <a:t> </a:t>
            </a:r>
            <a:r>
              <a:rPr lang="en-US" altLang="zh-CN" sz="2000" dirty="0"/>
              <a:t>reviews.</a:t>
            </a:r>
          </a:p>
          <a:p>
            <a:r>
              <a:rPr lang="en-US" altLang="zh-CN" sz="2000" dirty="0"/>
              <a:t>We</a:t>
            </a:r>
            <a:r>
              <a:rPr lang="zh-CN" altLang="en-US" sz="2000" dirty="0"/>
              <a:t> </a:t>
            </a:r>
            <a:r>
              <a:rPr lang="en-US" altLang="zh-CN" sz="2000" dirty="0"/>
              <a:t>decide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raise</a:t>
            </a:r>
            <a:r>
              <a:rPr lang="zh-CN" altLang="en-US" sz="2000" dirty="0"/>
              <a:t> </a:t>
            </a:r>
            <a:r>
              <a:rPr lang="en-US" altLang="zh-CN" sz="2000" dirty="0"/>
              <a:t>suggestions</a:t>
            </a:r>
            <a:r>
              <a:rPr lang="zh-CN" altLang="en-US" sz="2000" dirty="0"/>
              <a:t> </a:t>
            </a:r>
            <a:r>
              <a:rPr lang="en-US" altLang="zh-CN" sz="2000" dirty="0"/>
              <a:t>from</a:t>
            </a:r>
            <a:r>
              <a:rPr lang="zh-CN" altLang="en-US" sz="2000" dirty="0"/>
              <a:t> </a:t>
            </a:r>
            <a:r>
              <a:rPr lang="en-US" altLang="zh-CN" sz="2000" dirty="0"/>
              <a:t>three</a:t>
            </a:r>
            <a:r>
              <a:rPr lang="zh-CN" altLang="en-US" sz="2000" dirty="0"/>
              <a:t> </a:t>
            </a:r>
            <a:r>
              <a:rPr lang="en-US" altLang="zh-CN" sz="2000" dirty="0"/>
              <a:t>aspects:</a:t>
            </a:r>
          </a:p>
          <a:p>
            <a:pPr marL="0" indent="0">
              <a:buNone/>
            </a:pPr>
            <a:endParaRPr lang="en-US" altLang="zh-CN" sz="2000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2000" b="1" dirty="0"/>
              <a:t>Business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suggestion:</a:t>
            </a:r>
            <a:r>
              <a:rPr lang="zh-CN" altLang="en-US" sz="2000" b="1" dirty="0"/>
              <a:t> </a:t>
            </a:r>
            <a:r>
              <a:rPr lang="en-US" altLang="zh-CN" sz="2000" dirty="0"/>
              <a:t>Which business</a:t>
            </a:r>
            <a:r>
              <a:rPr lang="zh-CN" altLang="en-US" sz="2000" dirty="0"/>
              <a:t> </a:t>
            </a:r>
            <a:r>
              <a:rPr lang="en-US" altLang="zh-CN" sz="2000" dirty="0"/>
              <a:t>attribute are highly related to your business star</a:t>
            </a:r>
            <a:r>
              <a:rPr lang="zh-CN" altLang="en-US" sz="2000" dirty="0"/>
              <a:t> </a:t>
            </a:r>
            <a:r>
              <a:rPr lang="en-US" altLang="zh-CN" sz="2000" dirty="0"/>
              <a:t>rating,</a:t>
            </a:r>
            <a:r>
              <a:rPr lang="zh-CN" altLang="en-US" sz="2000" dirty="0"/>
              <a:t> </a:t>
            </a:r>
            <a:r>
              <a:rPr lang="en-US" altLang="zh-CN" sz="2000" dirty="0"/>
              <a:t>such</a:t>
            </a:r>
            <a:r>
              <a:rPr lang="zh-CN" altLang="en-US" sz="2000" dirty="0"/>
              <a:t> </a:t>
            </a:r>
            <a:r>
              <a:rPr lang="en-US" altLang="zh-CN" sz="2000" dirty="0"/>
              <a:t>as</a:t>
            </a:r>
            <a:r>
              <a:rPr lang="zh-CN" altLang="en-US" sz="2000" dirty="0"/>
              <a:t> </a:t>
            </a:r>
            <a:r>
              <a:rPr lang="en-US" altLang="zh-CN" sz="2000" dirty="0"/>
              <a:t>offering</a:t>
            </a:r>
            <a:r>
              <a:rPr lang="zh-CN" altLang="en-US" sz="2000" dirty="0"/>
              <a:t> </a:t>
            </a:r>
            <a:r>
              <a:rPr lang="en-US" altLang="zh-CN" sz="2000" dirty="0"/>
              <a:t>alcohol</a:t>
            </a:r>
            <a:r>
              <a:rPr lang="zh-CN" altLang="en-US" sz="2000" dirty="0"/>
              <a:t> </a:t>
            </a:r>
            <a:r>
              <a:rPr lang="en-US" altLang="zh-CN" sz="2000" dirty="0"/>
              <a:t>or</a:t>
            </a:r>
            <a:r>
              <a:rPr lang="zh-CN" altLang="en-US" sz="2000" dirty="0"/>
              <a:t> </a:t>
            </a:r>
            <a:r>
              <a:rPr lang="en-US" altLang="zh-CN" sz="2000" dirty="0"/>
              <a:t>not,</a:t>
            </a:r>
            <a:r>
              <a:rPr lang="zh-CN" altLang="en-US" sz="2000" dirty="0"/>
              <a:t> </a:t>
            </a:r>
            <a:r>
              <a:rPr lang="en-US" altLang="zh-CN" sz="2000" dirty="0"/>
              <a:t>what</a:t>
            </a:r>
            <a:r>
              <a:rPr lang="zh-CN" altLang="en-US" sz="2000" dirty="0"/>
              <a:t> </a:t>
            </a:r>
            <a:r>
              <a:rPr lang="en-US" altLang="zh-CN" sz="2000" dirty="0"/>
              <a:t>should</a:t>
            </a:r>
            <a:r>
              <a:rPr lang="zh-CN" altLang="en-US" sz="2000" dirty="0"/>
              <a:t> </a:t>
            </a:r>
            <a:r>
              <a:rPr lang="en-US" altLang="zh-CN" sz="2000" dirty="0"/>
              <a:t>business</a:t>
            </a:r>
            <a:r>
              <a:rPr lang="zh-CN" altLang="en-US" sz="2000" dirty="0"/>
              <a:t> </a:t>
            </a:r>
            <a:r>
              <a:rPr lang="en-US" altLang="zh-CN" sz="2000" dirty="0"/>
              <a:t>do?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altLang="zh-CN" sz="2000" dirty="0" err="1">
                <a:solidFill>
                  <a:schemeClr val="accent2">
                    <a:lumMod val="75000"/>
                  </a:schemeClr>
                </a:solidFill>
              </a:rPr>
              <a:t>business_city.json</a:t>
            </a:r>
            <a:r>
              <a:rPr lang="en-US" altLang="zh-CN" sz="2000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zh-CN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CN" sz="2000" b="1" dirty="0"/>
              <a:t>Menu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suggestion:</a:t>
            </a:r>
            <a:r>
              <a:rPr lang="zh-CN" altLang="en-US" sz="2000" b="1" dirty="0"/>
              <a:t> </a:t>
            </a:r>
            <a:r>
              <a:rPr lang="en-US" altLang="zh-CN" sz="2000" dirty="0"/>
              <a:t>How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expand</a:t>
            </a:r>
            <a:r>
              <a:rPr lang="zh-CN" altLang="en-US" sz="2000" dirty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/>
              <a:t>menu,</a:t>
            </a:r>
            <a:r>
              <a:rPr lang="zh-CN" altLang="en-US" sz="2000" dirty="0"/>
              <a:t> </a:t>
            </a:r>
            <a:r>
              <a:rPr lang="en-US" altLang="zh-CN" sz="2000" dirty="0"/>
              <a:t>which</a:t>
            </a:r>
            <a:r>
              <a:rPr lang="zh-CN" altLang="en-US" sz="2000" dirty="0"/>
              <a:t> </a:t>
            </a:r>
            <a:r>
              <a:rPr lang="en-US" altLang="zh-CN" sz="2000" dirty="0"/>
              <a:t>food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highly</a:t>
            </a:r>
            <a:r>
              <a:rPr lang="zh-CN" altLang="en-US" sz="2000" dirty="0"/>
              <a:t> </a:t>
            </a:r>
            <a:r>
              <a:rPr lang="en-US" altLang="zh-CN" sz="2000" dirty="0"/>
              <a:t>related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review</a:t>
            </a:r>
            <a:r>
              <a:rPr lang="zh-CN" altLang="en-US" sz="2000" dirty="0"/>
              <a:t> </a:t>
            </a:r>
            <a:r>
              <a:rPr lang="en-US" altLang="zh-CN" sz="2000" dirty="0"/>
              <a:t>star</a:t>
            </a:r>
            <a:r>
              <a:rPr lang="zh-CN" altLang="en-US" sz="2000" dirty="0"/>
              <a:t> </a:t>
            </a:r>
            <a:r>
              <a:rPr lang="en-US" altLang="zh-CN" sz="2000" dirty="0"/>
              <a:t>rating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whether</a:t>
            </a:r>
            <a:r>
              <a:rPr lang="zh-CN" altLang="en-US" sz="2000" dirty="0"/>
              <a:t> </a:t>
            </a:r>
            <a:r>
              <a:rPr lang="en-US" altLang="zh-CN" sz="2000" dirty="0"/>
              <a:t>add</a:t>
            </a:r>
            <a:r>
              <a:rPr lang="zh-CN" altLang="en-US" sz="2000" dirty="0"/>
              <a:t> </a:t>
            </a:r>
            <a:r>
              <a:rPr lang="en-US" altLang="zh-CN" sz="2000" dirty="0"/>
              <a:t>or</a:t>
            </a:r>
            <a:r>
              <a:rPr lang="zh-CN" altLang="en-US" sz="2000" dirty="0"/>
              <a:t> </a:t>
            </a:r>
            <a:r>
              <a:rPr lang="en-US" altLang="zh-CN" sz="2000" dirty="0"/>
              <a:t>remove</a:t>
            </a:r>
            <a:r>
              <a:rPr lang="zh-CN" altLang="en-US" sz="2000" dirty="0"/>
              <a:t> </a:t>
            </a:r>
            <a:r>
              <a:rPr lang="en-US" altLang="zh-CN" sz="2000" dirty="0"/>
              <a:t>it?</a:t>
            </a:r>
            <a:r>
              <a:rPr lang="en-US" altLang="zh-CN" sz="2000" dirty="0">
                <a:solidFill>
                  <a:schemeClr val="accent2">
                    <a:lumMod val="75000"/>
                  </a:schemeClr>
                </a:solidFill>
              </a:rPr>
              <a:t> (</a:t>
            </a:r>
            <a:r>
              <a:rPr lang="en-US" altLang="zh-CN" sz="2000" dirty="0" err="1">
                <a:solidFill>
                  <a:schemeClr val="accent2">
                    <a:lumMod val="75000"/>
                  </a:schemeClr>
                </a:solidFill>
              </a:rPr>
              <a:t>review_city.json</a:t>
            </a:r>
            <a:r>
              <a:rPr lang="en-US" altLang="zh-CN" sz="2000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zh-CN" sz="2000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sz="2000" b="1" dirty="0"/>
              <a:t>Review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suggestion:</a:t>
            </a:r>
            <a:r>
              <a:rPr lang="zh-CN" altLang="en-US" sz="2000" b="1" dirty="0"/>
              <a:t> </a:t>
            </a:r>
            <a:r>
              <a:rPr lang="en-US" altLang="zh-CN" sz="2000" dirty="0"/>
              <a:t>For</a:t>
            </a:r>
            <a:r>
              <a:rPr lang="zh-CN" altLang="en-US" sz="2000" dirty="0"/>
              <a:t> </a:t>
            </a:r>
            <a:r>
              <a:rPr lang="en-US" altLang="zh-CN" sz="2000" dirty="0"/>
              <a:t>every</a:t>
            </a:r>
            <a:r>
              <a:rPr lang="zh-CN" altLang="en-US" sz="2000" dirty="0"/>
              <a:t> </a:t>
            </a:r>
            <a:r>
              <a:rPr lang="en-US" altLang="zh-CN" sz="2000" dirty="0"/>
              <a:t>business,</a:t>
            </a:r>
            <a:r>
              <a:rPr lang="zh-CN" altLang="en-US" sz="2000" dirty="0"/>
              <a:t> </a:t>
            </a:r>
            <a:r>
              <a:rPr lang="en-US" altLang="zh-CN" sz="2000" dirty="0"/>
              <a:t>what</a:t>
            </a:r>
            <a:r>
              <a:rPr lang="zh-CN" altLang="en-US" sz="2000" dirty="0"/>
              <a:t> </a:t>
            </a:r>
            <a:r>
              <a:rPr lang="en-US" altLang="zh-CN" sz="2000" dirty="0"/>
              <a:t>food or service are customers mainly complaint or praise? How they mention in review and what can business do next?</a:t>
            </a:r>
            <a:r>
              <a:rPr lang="en-US" altLang="zh-CN" sz="2000" dirty="0">
                <a:solidFill>
                  <a:schemeClr val="accent2">
                    <a:lumMod val="75000"/>
                  </a:schemeClr>
                </a:solidFill>
              </a:rPr>
              <a:t> (</a:t>
            </a:r>
            <a:r>
              <a:rPr lang="en-US" altLang="zh-CN" sz="2000" dirty="0" err="1">
                <a:solidFill>
                  <a:schemeClr val="accent2">
                    <a:lumMod val="75000"/>
                  </a:schemeClr>
                </a:solidFill>
              </a:rPr>
              <a:t>review_city.json</a:t>
            </a:r>
            <a:r>
              <a:rPr lang="en-US" altLang="zh-CN" sz="2000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zh-CN" sz="2000" dirty="0"/>
          </a:p>
          <a:p>
            <a:pPr marL="457200" indent="-457200">
              <a:buFont typeface="+mj-lt"/>
              <a:buAutoNum type="arabicPeriod"/>
            </a:pPr>
            <a:endParaRPr lang="en-US" altLang="zh-CN" sz="2000" dirty="0"/>
          </a:p>
          <a:p>
            <a:pPr marL="0" indent="0">
              <a:buNone/>
            </a:pPr>
            <a:endParaRPr lang="en-US" altLang="zh-CN" sz="2000" dirty="0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F88EE2F7-9637-4093-BE0A-63FCED4A9D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1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02"/>
    </mc:Choice>
    <mc:Fallback xmlns="">
      <p:transition spd="slow" advTm="33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81DCB-3986-E947-9452-316D958CA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91" y="94095"/>
            <a:ext cx="10515600" cy="1325563"/>
          </a:xfrm>
        </p:spPr>
        <p:txBody>
          <a:bodyPr/>
          <a:lstStyle/>
          <a:p>
            <a:r>
              <a:rPr lang="en-US" sz="3600" dirty="0">
                <a:latin typeface="+mn-lt"/>
              </a:rPr>
              <a:t>Business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Suggestion-Method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0980B-7186-6A4B-8ADC-B711864C2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687" y="1061040"/>
            <a:ext cx="11650422" cy="4351338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Data:</a:t>
            </a:r>
            <a:r>
              <a:rPr lang="zh-CN" altLang="en-US" sz="2000" dirty="0"/>
              <a:t> </a:t>
            </a:r>
            <a:r>
              <a:rPr lang="en-US" altLang="zh-CN" sz="2000" dirty="0" err="1"/>
              <a:t>business.json</a:t>
            </a:r>
            <a:endParaRPr lang="en-US" altLang="zh-CN" sz="2000" dirty="0"/>
          </a:p>
          <a:p>
            <a:r>
              <a:rPr lang="en-US" altLang="zh-CN" sz="2000" dirty="0"/>
              <a:t>Main</a:t>
            </a:r>
            <a:r>
              <a:rPr lang="zh-CN" altLang="en-US" sz="2000" dirty="0"/>
              <a:t> </a:t>
            </a:r>
            <a:r>
              <a:rPr lang="en-US" altLang="zh-CN" sz="2000" dirty="0"/>
              <a:t>method:</a:t>
            </a:r>
            <a:r>
              <a:rPr lang="zh-CN" altLang="en-US" sz="2000" dirty="0"/>
              <a:t> </a:t>
            </a:r>
            <a:r>
              <a:rPr lang="en-US" altLang="zh-CN" sz="2000" dirty="0"/>
              <a:t>ANOVA</a:t>
            </a:r>
            <a:r>
              <a:rPr lang="zh-CN" altLang="en-US" sz="2000" dirty="0"/>
              <a:t> </a:t>
            </a:r>
            <a:r>
              <a:rPr lang="en-US" altLang="zh-CN" sz="2000" dirty="0"/>
              <a:t>&amp;</a:t>
            </a:r>
            <a:r>
              <a:rPr lang="zh-CN" altLang="en-US" sz="2000" dirty="0"/>
              <a:t> </a:t>
            </a:r>
            <a:r>
              <a:rPr lang="en-US" altLang="zh-CN" sz="2000" dirty="0"/>
              <a:t>T</a:t>
            </a:r>
            <a:r>
              <a:rPr lang="zh-CN" altLang="en-US" sz="2000" dirty="0"/>
              <a:t> </a:t>
            </a:r>
            <a:r>
              <a:rPr lang="en-US" altLang="zh-CN" sz="2000" dirty="0"/>
              <a:t>test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000" dirty="0"/>
              <a:t>Check</a:t>
            </a:r>
            <a:r>
              <a:rPr lang="zh-CN" altLang="en-US" sz="2000" dirty="0"/>
              <a:t> </a:t>
            </a:r>
            <a:r>
              <a:rPr lang="en-US" altLang="zh-CN" sz="2000" dirty="0"/>
              <a:t>test</a:t>
            </a:r>
            <a:r>
              <a:rPr lang="zh-CN" altLang="en-US" sz="2000" dirty="0"/>
              <a:t> </a:t>
            </a:r>
            <a:r>
              <a:rPr lang="en-US" altLang="zh-CN" sz="2000" dirty="0"/>
              <a:t>assumption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000" dirty="0"/>
              <a:t>Do</a:t>
            </a:r>
            <a:r>
              <a:rPr lang="zh-CN" altLang="en-US" sz="2000" dirty="0"/>
              <a:t> </a:t>
            </a:r>
            <a:r>
              <a:rPr lang="en-US" altLang="zh-CN" sz="2000" dirty="0"/>
              <a:t>test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calculate</a:t>
            </a:r>
            <a:r>
              <a:rPr lang="zh-CN" altLang="en-US" sz="2000" dirty="0"/>
              <a:t> </a:t>
            </a:r>
            <a:r>
              <a:rPr lang="en-US" altLang="zh-CN" sz="2000" dirty="0"/>
              <a:t>mean</a:t>
            </a:r>
            <a:r>
              <a:rPr lang="zh-CN" altLang="en-US" sz="2000" dirty="0"/>
              <a:t> </a:t>
            </a:r>
            <a:r>
              <a:rPr lang="en-US" altLang="zh-CN" sz="2000" dirty="0"/>
              <a:t>difference</a:t>
            </a:r>
          </a:p>
          <a:p>
            <a:r>
              <a:rPr lang="en-US" altLang="zh-CN" sz="2000" dirty="0"/>
              <a:t>Goal:</a:t>
            </a:r>
            <a:r>
              <a:rPr lang="zh-CN" altLang="en-US" sz="2000" dirty="0"/>
              <a:t> </a:t>
            </a:r>
            <a:r>
              <a:rPr lang="en-US" altLang="zh-CN" sz="2000" dirty="0"/>
              <a:t>Find</a:t>
            </a:r>
            <a:r>
              <a:rPr lang="zh-CN" altLang="en-US" sz="2000" dirty="0"/>
              <a:t> </a:t>
            </a:r>
            <a:r>
              <a:rPr lang="en-US" altLang="zh-CN" sz="2000" dirty="0"/>
              <a:t>significant</a:t>
            </a:r>
            <a:r>
              <a:rPr lang="zh-CN" altLang="en-US" sz="2000" dirty="0"/>
              <a:t> </a:t>
            </a:r>
            <a:r>
              <a:rPr lang="en-US" altLang="zh-CN" sz="2000" dirty="0"/>
              <a:t>business</a:t>
            </a:r>
            <a:r>
              <a:rPr lang="zh-CN" altLang="en-US" sz="2000" dirty="0"/>
              <a:t> </a:t>
            </a:r>
            <a:r>
              <a:rPr lang="en-US" altLang="zh-CN" sz="2000" dirty="0"/>
              <a:t>attribute</a:t>
            </a:r>
            <a:r>
              <a:rPr lang="zh-CN" altLang="en-US" sz="2000" dirty="0"/>
              <a:t> </a:t>
            </a:r>
            <a:r>
              <a:rPr lang="en-US" altLang="zh-CN" sz="2000" dirty="0"/>
              <a:t>whose</a:t>
            </a:r>
            <a:r>
              <a:rPr lang="zh-CN" altLang="en-US" sz="2000" dirty="0"/>
              <a:t> </a:t>
            </a:r>
            <a:r>
              <a:rPr lang="en-US" altLang="zh-CN" sz="2000" dirty="0"/>
              <a:t>business</a:t>
            </a:r>
            <a:r>
              <a:rPr lang="zh-CN" altLang="en-US" sz="2000" dirty="0"/>
              <a:t> </a:t>
            </a:r>
            <a:r>
              <a:rPr lang="en-US" altLang="zh-CN" sz="2000" dirty="0"/>
              <a:t>star</a:t>
            </a:r>
            <a:r>
              <a:rPr lang="zh-CN" altLang="en-US" sz="2000" dirty="0"/>
              <a:t> </a:t>
            </a:r>
            <a:r>
              <a:rPr lang="en-US" altLang="zh-CN" sz="2000" dirty="0"/>
              <a:t>rating</a:t>
            </a:r>
            <a:r>
              <a:rPr lang="zh-CN" altLang="en-US" sz="2000" dirty="0"/>
              <a:t> </a:t>
            </a:r>
            <a:r>
              <a:rPr lang="en-US" altLang="zh-CN" sz="2000" dirty="0"/>
              <a:t>difference</a:t>
            </a:r>
            <a:r>
              <a:rPr lang="zh-CN" altLang="en-US" sz="2000" dirty="0"/>
              <a:t> </a:t>
            </a:r>
            <a:r>
              <a:rPr lang="en-US" altLang="zh-CN" sz="2000" dirty="0"/>
              <a:t>among</a:t>
            </a:r>
            <a:r>
              <a:rPr lang="zh-CN" altLang="en-US" sz="2000" dirty="0"/>
              <a:t> </a:t>
            </a:r>
            <a:r>
              <a:rPr lang="en-US" altLang="zh-CN" sz="2000" dirty="0"/>
              <a:t>options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significant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which</a:t>
            </a:r>
            <a:r>
              <a:rPr lang="zh-CN" altLang="en-US" sz="2000" dirty="0"/>
              <a:t> </a:t>
            </a:r>
            <a:r>
              <a:rPr lang="en-US" altLang="zh-CN" sz="2000" dirty="0"/>
              <a:t>option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higher</a:t>
            </a:r>
            <a:r>
              <a:rPr lang="zh-CN" altLang="en-US" sz="2000" dirty="0"/>
              <a:t> </a:t>
            </a:r>
            <a:r>
              <a:rPr lang="en-US" altLang="zh-CN" sz="2000" dirty="0"/>
              <a:t>rating</a:t>
            </a:r>
            <a:r>
              <a:rPr lang="zh-CN" altLang="en-US" sz="2000" dirty="0"/>
              <a:t> </a:t>
            </a:r>
            <a:r>
              <a:rPr lang="en-US" altLang="zh-CN" sz="2000" dirty="0"/>
              <a:t>one.</a:t>
            </a:r>
          </a:p>
          <a:p>
            <a:pPr marL="0" indent="0">
              <a:buNone/>
            </a:pPr>
            <a:endParaRPr lang="en-US" altLang="zh-CN" sz="2000" dirty="0"/>
          </a:p>
          <a:p>
            <a:endParaRPr lang="en-US" sz="2000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80D5F97D-2B4B-E740-B7CD-FBB188A567C6}"/>
              </a:ext>
            </a:extLst>
          </p:cNvPr>
          <p:cNvGraphicFramePr>
            <a:graphicFrameLocks noGrp="1"/>
          </p:cNvGraphicFramePr>
          <p:nvPr/>
        </p:nvGraphicFramePr>
        <p:xfrm>
          <a:off x="427774" y="3981563"/>
          <a:ext cx="10912765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2553">
                  <a:extLst>
                    <a:ext uri="{9D8B030D-6E8A-4147-A177-3AD203B41FA5}">
                      <a16:colId xmlns:a16="http://schemas.microsoft.com/office/drawing/2014/main" val="3549983852"/>
                    </a:ext>
                  </a:extLst>
                </a:gridCol>
                <a:gridCol w="2182553">
                  <a:extLst>
                    <a:ext uri="{9D8B030D-6E8A-4147-A177-3AD203B41FA5}">
                      <a16:colId xmlns:a16="http://schemas.microsoft.com/office/drawing/2014/main" val="1780295950"/>
                    </a:ext>
                  </a:extLst>
                </a:gridCol>
                <a:gridCol w="2182553">
                  <a:extLst>
                    <a:ext uri="{9D8B030D-6E8A-4147-A177-3AD203B41FA5}">
                      <a16:colId xmlns:a16="http://schemas.microsoft.com/office/drawing/2014/main" val="2340686304"/>
                    </a:ext>
                  </a:extLst>
                </a:gridCol>
                <a:gridCol w="2182553">
                  <a:extLst>
                    <a:ext uri="{9D8B030D-6E8A-4147-A177-3AD203B41FA5}">
                      <a16:colId xmlns:a16="http://schemas.microsoft.com/office/drawing/2014/main" val="2943669619"/>
                    </a:ext>
                  </a:extLst>
                </a:gridCol>
                <a:gridCol w="2182553">
                  <a:extLst>
                    <a:ext uri="{9D8B030D-6E8A-4147-A177-3AD203B41FA5}">
                      <a16:colId xmlns:a16="http://schemas.microsoft.com/office/drawing/2014/main" val="3380045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Business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attribute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Option1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Option2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Business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option1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Business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with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option2</a:t>
                      </a:r>
                      <a:endParaRPr lang="en-US" dirty="0"/>
                    </a:p>
                    <a:p>
                      <a:pPr algn="l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524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Alcohol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alcohol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Do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alcohol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Y1=[3,4,5,3.5,2,...]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Y2=[1,2,2.5,1...]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877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TV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Do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Y1=[3,3,2,3.5,5,...]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Y2=[3,2,1,1...]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0955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Park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park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Do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park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Y1=[3,3,4,3.5,5,...]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Y2=[2,2,2.5,3...]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105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...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47232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6EC9417-E501-DE45-9DEB-75E680DF148F}"/>
              </a:ext>
            </a:extLst>
          </p:cNvPr>
          <p:cNvSpPr txBox="1"/>
          <p:nvPr/>
        </p:nvSpPr>
        <p:spPr>
          <a:xfrm>
            <a:off x="340687" y="3346761"/>
            <a:ext cx="109998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Which</a:t>
            </a:r>
            <a:r>
              <a:rPr lang="zh-CN" altLang="en-US" sz="2000" dirty="0"/>
              <a:t> </a:t>
            </a:r>
            <a:r>
              <a:rPr lang="en-US" altLang="zh-CN" sz="2000" dirty="0"/>
              <a:t>option</a:t>
            </a:r>
            <a:r>
              <a:rPr lang="zh-CN" altLang="en-US" sz="2000" dirty="0"/>
              <a:t> </a:t>
            </a:r>
            <a:r>
              <a:rPr lang="en-US" altLang="zh-CN" sz="2000" dirty="0"/>
              <a:t>has</a:t>
            </a:r>
            <a:r>
              <a:rPr lang="zh-CN" altLang="en-US" sz="2000" dirty="0"/>
              <a:t> </a:t>
            </a:r>
            <a:r>
              <a:rPr lang="en-US" altLang="zh-CN" sz="2000" dirty="0"/>
              <a:t>high</a:t>
            </a:r>
            <a:r>
              <a:rPr lang="zh-CN" altLang="en-US" sz="2000" dirty="0"/>
              <a:t> </a:t>
            </a:r>
            <a:r>
              <a:rPr lang="en-US" altLang="zh-CN" sz="2000" dirty="0"/>
              <a:t>business</a:t>
            </a:r>
            <a:r>
              <a:rPr lang="zh-CN" altLang="en-US" sz="2000" dirty="0"/>
              <a:t> </a:t>
            </a:r>
            <a:r>
              <a:rPr lang="en-US" altLang="zh-CN" sz="2000" dirty="0"/>
              <a:t>star</a:t>
            </a:r>
            <a:r>
              <a:rPr lang="zh-CN" altLang="en-US" sz="2000" dirty="0"/>
              <a:t> </a:t>
            </a:r>
            <a:r>
              <a:rPr lang="en-US" altLang="zh-CN" sz="2000" dirty="0"/>
              <a:t>rating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/>
              <a:t>Yelp?</a:t>
            </a:r>
            <a:r>
              <a:rPr lang="zh-CN" altLang="en-US" sz="2000" dirty="0"/>
              <a:t> </a:t>
            </a:r>
            <a:r>
              <a:rPr lang="en-US" altLang="zh-CN" sz="2000" dirty="0"/>
              <a:t>There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more</a:t>
            </a:r>
            <a:r>
              <a:rPr lang="zh-CN" altLang="en-US" sz="2000" dirty="0"/>
              <a:t> </a:t>
            </a:r>
            <a:r>
              <a:rPr lang="en-US" altLang="zh-CN" sz="2000" dirty="0"/>
              <a:t>than</a:t>
            </a:r>
            <a:r>
              <a:rPr lang="zh-CN" altLang="en-US" sz="2000" dirty="0"/>
              <a:t> </a:t>
            </a:r>
            <a:r>
              <a:rPr lang="en-US" altLang="zh-CN" sz="2000" dirty="0"/>
              <a:t>10</a:t>
            </a:r>
            <a:r>
              <a:rPr lang="zh-CN" altLang="en-US" sz="2000" dirty="0"/>
              <a:t>  </a:t>
            </a:r>
            <a:r>
              <a:rPr lang="en-US" altLang="zh-CN" sz="2000" dirty="0"/>
              <a:t>attribute.</a:t>
            </a:r>
            <a:r>
              <a:rPr lang="zh-CN" altLang="en-US" sz="2000" dirty="0"/>
              <a:t> </a:t>
            </a:r>
            <a:endParaRPr lang="en-US" sz="2000" dirty="0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834D7BDA-D716-4492-8C33-0712EEE83F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39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54"/>
    </mc:Choice>
    <mc:Fallback xmlns="">
      <p:transition spd="slow" advTm="14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DF89D-1E42-EC48-BDA6-AA0F0823E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672" y="9727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Business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Suggestion-Results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&amp;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</a:t>
            </a:r>
            <a:endParaRPr lang="en-US" sz="36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8A887-0C41-0F42-AA51-BD3E2CB4A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131" y="1253331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1800" dirty="0"/>
              <a:t>We</a:t>
            </a:r>
            <a:r>
              <a:rPr lang="zh-CN" altLang="en-US" sz="1800" dirty="0"/>
              <a:t> </a:t>
            </a:r>
            <a:r>
              <a:rPr lang="en-US" altLang="zh-CN" sz="1800" dirty="0"/>
              <a:t>find</a:t>
            </a:r>
            <a:r>
              <a:rPr lang="zh-CN" altLang="en-US" sz="1800" dirty="0"/>
              <a:t> </a:t>
            </a:r>
            <a:r>
              <a:rPr lang="en-US" altLang="zh-CN" sz="1800" dirty="0"/>
              <a:t>9</a:t>
            </a:r>
            <a:r>
              <a:rPr lang="zh-CN" altLang="en-US" sz="1800" dirty="0"/>
              <a:t> </a:t>
            </a:r>
            <a:r>
              <a:rPr lang="en-US" altLang="zh-CN" sz="1800" dirty="0"/>
              <a:t>significant</a:t>
            </a:r>
            <a:r>
              <a:rPr lang="zh-CN" altLang="en-US" sz="1800" dirty="0"/>
              <a:t> </a:t>
            </a:r>
            <a:r>
              <a:rPr lang="en-US" altLang="zh-CN" sz="1800" dirty="0"/>
              <a:t>business</a:t>
            </a:r>
            <a:r>
              <a:rPr lang="zh-CN" altLang="en-US" sz="1800" dirty="0"/>
              <a:t> </a:t>
            </a:r>
            <a:r>
              <a:rPr lang="en-US" altLang="zh-CN" sz="1800" dirty="0"/>
              <a:t>attributes</a:t>
            </a:r>
            <a:r>
              <a:rPr lang="zh-CN" altLang="en-US" sz="1800" dirty="0"/>
              <a:t> </a:t>
            </a:r>
            <a:r>
              <a:rPr lang="en-US" altLang="zh-CN" sz="1800" dirty="0"/>
              <a:t>(part</a:t>
            </a:r>
            <a:r>
              <a:rPr lang="zh-CN" altLang="en-US" sz="1800" dirty="0"/>
              <a:t> </a:t>
            </a:r>
            <a:r>
              <a:rPr lang="en-US" altLang="zh-CN" sz="1800" dirty="0"/>
              <a:t>results):</a:t>
            </a: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sz="1800" dirty="0"/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26B4F0C4-2A7B-754D-90B4-F8C13F614C20}"/>
              </a:ext>
            </a:extLst>
          </p:cNvPr>
          <p:cNvGraphicFramePr>
            <a:graphicFrameLocks noGrp="1"/>
          </p:cNvGraphicFramePr>
          <p:nvPr/>
        </p:nvGraphicFramePr>
        <p:xfrm>
          <a:off x="348671" y="1683764"/>
          <a:ext cx="11669155" cy="411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3831">
                  <a:extLst>
                    <a:ext uri="{9D8B030D-6E8A-4147-A177-3AD203B41FA5}">
                      <a16:colId xmlns:a16="http://schemas.microsoft.com/office/drawing/2014/main" val="3549983852"/>
                    </a:ext>
                  </a:extLst>
                </a:gridCol>
                <a:gridCol w="2333831">
                  <a:extLst>
                    <a:ext uri="{9D8B030D-6E8A-4147-A177-3AD203B41FA5}">
                      <a16:colId xmlns:a16="http://schemas.microsoft.com/office/drawing/2014/main" val="1780295950"/>
                    </a:ext>
                  </a:extLst>
                </a:gridCol>
                <a:gridCol w="2333831">
                  <a:extLst>
                    <a:ext uri="{9D8B030D-6E8A-4147-A177-3AD203B41FA5}">
                      <a16:colId xmlns:a16="http://schemas.microsoft.com/office/drawing/2014/main" val="2340686304"/>
                    </a:ext>
                  </a:extLst>
                </a:gridCol>
                <a:gridCol w="2333831">
                  <a:extLst>
                    <a:ext uri="{9D8B030D-6E8A-4147-A177-3AD203B41FA5}">
                      <a16:colId xmlns:a16="http://schemas.microsoft.com/office/drawing/2014/main" val="3942424822"/>
                    </a:ext>
                  </a:extLst>
                </a:gridCol>
                <a:gridCol w="2333831">
                  <a:extLst>
                    <a:ext uri="{9D8B030D-6E8A-4147-A177-3AD203B41FA5}">
                      <a16:colId xmlns:a16="http://schemas.microsoft.com/office/drawing/2014/main" val="42797806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Business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attribute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High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Low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Star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difference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Suggestion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524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Alcohol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Alcohol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Do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alcohol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0.18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We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suggest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you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alcohol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drink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877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Reservation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Do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0.21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We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suggest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you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reservation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0955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Park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park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Do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park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0.36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We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suggest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you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offer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park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105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Delivery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Do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not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offer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delivery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Offer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delivery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0.53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You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should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check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delivery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quality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and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keep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food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fresh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on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the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way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if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you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offer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delivery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472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410670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6B66DB9-A861-EE41-B9B1-BEEC6742B450}"/>
              </a:ext>
            </a:extLst>
          </p:cNvPr>
          <p:cNvSpPr txBox="1"/>
          <p:nvPr/>
        </p:nvSpPr>
        <p:spPr>
          <a:xfrm>
            <a:off x="348671" y="6063315"/>
            <a:ext cx="9771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give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r>
              <a:rPr lang="zh-CN" altLang="en-US" dirty="0"/>
              <a:t> </a:t>
            </a:r>
            <a:r>
              <a:rPr lang="en-US" altLang="zh-CN" dirty="0"/>
              <a:t>according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 err="1"/>
              <a:t>business.json</a:t>
            </a:r>
            <a:endParaRPr lang="en-US" altLang="zh-CN" dirty="0"/>
          </a:p>
          <a:p>
            <a:r>
              <a:rPr lang="en-US" altLang="zh-CN" dirty="0"/>
              <a:t>Welcome</a:t>
            </a:r>
            <a:r>
              <a:rPr lang="zh-CN" altLang="en-US" dirty="0"/>
              <a:t> </a:t>
            </a:r>
            <a:r>
              <a:rPr lang="en-US" altLang="zh-CN" dirty="0"/>
              <a:t>visit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Shiny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business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r>
              <a:rPr lang="zh-CN" altLang="en-US" dirty="0"/>
              <a:t> </a:t>
            </a:r>
            <a:r>
              <a:rPr lang="en-US" altLang="zh-CN" dirty="0"/>
              <a:t>there.</a:t>
            </a:r>
            <a:endParaRPr lang="en-US" dirty="0"/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282BE017-DBD7-48A4-ADCD-0633BF4FD2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55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52"/>
    </mc:Choice>
    <mc:Fallback xmlns="">
      <p:transition spd="slow" advTm="17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87B75-F433-8D4B-AAD1-A6C2DF266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016" y="-6365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Menu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&amp;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Suggestion-Word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Rank</a:t>
            </a:r>
            <a:endParaRPr lang="en-US" sz="3600" dirty="0">
              <a:latin typeface="+mn-lt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FD51D9F-EA7C-C348-A4A3-039EB43ACEC1}"/>
              </a:ext>
            </a:extLst>
          </p:cNvPr>
          <p:cNvGraphicFramePr>
            <a:graphicFrameLocks noGrp="1"/>
          </p:cNvGraphicFramePr>
          <p:nvPr/>
        </p:nvGraphicFramePr>
        <p:xfrm>
          <a:off x="6096000" y="1904692"/>
          <a:ext cx="1637148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574">
                  <a:extLst>
                    <a:ext uri="{9D8B030D-6E8A-4147-A177-3AD203B41FA5}">
                      <a16:colId xmlns:a16="http://schemas.microsoft.com/office/drawing/2014/main" val="3408801399"/>
                    </a:ext>
                  </a:extLst>
                </a:gridCol>
                <a:gridCol w="818574">
                  <a:extLst>
                    <a:ext uri="{9D8B030D-6E8A-4147-A177-3AD203B41FA5}">
                      <a16:colId xmlns:a16="http://schemas.microsoft.com/office/drawing/2014/main" val="2805141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Word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Freq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379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pizza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97915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386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40169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6307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place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36894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808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34945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845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29749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944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time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27346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057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like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22193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8638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order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21334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389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…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…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322934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719F283C-1902-9449-A8EF-BF906B09452D}"/>
              </a:ext>
            </a:extLst>
          </p:cNvPr>
          <p:cNvGraphicFramePr>
            <a:graphicFrameLocks noGrp="1"/>
          </p:cNvGraphicFramePr>
          <p:nvPr/>
        </p:nvGraphicFramePr>
        <p:xfrm>
          <a:off x="9385105" y="1368181"/>
          <a:ext cx="173181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5909">
                  <a:extLst>
                    <a:ext uri="{9D8B030D-6E8A-4147-A177-3AD203B41FA5}">
                      <a16:colId xmlns:a16="http://schemas.microsoft.com/office/drawing/2014/main" val="3325150848"/>
                    </a:ext>
                  </a:extLst>
                </a:gridCol>
                <a:gridCol w="865909">
                  <a:extLst>
                    <a:ext uri="{9D8B030D-6E8A-4147-A177-3AD203B41FA5}">
                      <a16:colId xmlns:a16="http://schemas.microsoft.com/office/drawing/2014/main" val="2604027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TF-IDF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027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pizza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0.0146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688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0.0111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013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0.0105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245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…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…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006284"/>
                  </a:ext>
                </a:extLst>
              </a:tr>
            </a:tbl>
          </a:graphicData>
        </a:graphic>
      </p:graphicFrame>
      <p:graphicFrame>
        <p:nvGraphicFramePr>
          <p:cNvPr id="13" name="Table 9">
            <a:extLst>
              <a:ext uri="{FF2B5EF4-FFF2-40B4-BE49-F238E27FC236}">
                <a16:creationId xmlns:a16="http://schemas.microsoft.com/office/drawing/2014/main" id="{1BF061BC-A589-314E-A063-9C8DDE65BD2D}"/>
              </a:ext>
            </a:extLst>
          </p:cNvPr>
          <p:cNvGraphicFramePr>
            <a:graphicFrameLocks noGrp="1"/>
          </p:cNvGraphicFramePr>
          <p:nvPr/>
        </p:nvGraphicFramePr>
        <p:xfrm>
          <a:off x="9171708" y="4156381"/>
          <a:ext cx="240145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0728">
                  <a:extLst>
                    <a:ext uri="{9D8B030D-6E8A-4147-A177-3AD203B41FA5}">
                      <a16:colId xmlns:a16="http://schemas.microsoft.com/office/drawing/2014/main" val="3325150848"/>
                    </a:ext>
                  </a:extLst>
                </a:gridCol>
                <a:gridCol w="1200728">
                  <a:extLst>
                    <a:ext uri="{9D8B030D-6E8A-4147-A177-3AD203B41FA5}">
                      <a16:colId xmlns:a16="http://schemas.microsoft.com/office/drawing/2014/main" val="2604027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Word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Importance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027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delicious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0.0731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5688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0.0725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5013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worst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0.0450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245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…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…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246900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A395FEAB-90AC-914C-9B3A-D00612784738}"/>
              </a:ext>
            </a:extLst>
          </p:cNvPr>
          <p:cNvSpPr txBox="1"/>
          <p:nvPr/>
        </p:nvSpPr>
        <p:spPr>
          <a:xfrm>
            <a:off x="5772727" y="1468583"/>
            <a:ext cx="24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Frequency</a:t>
            </a:r>
            <a:r>
              <a:rPr lang="zh-CN" altLang="en-US" dirty="0"/>
              <a:t> </a:t>
            </a:r>
            <a:r>
              <a:rPr lang="en-US" altLang="zh-CN" dirty="0"/>
              <a:t>Rank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BF8879-65F2-D044-8B2A-B73FEEB52D2D}"/>
              </a:ext>
            </a:extLst>
          </p:cNvPr>
          <p:cNvSpPr txBox="1"/>
          <p:nvPr/>
        </p:nvSpPr>
        <p:spPr>
          <a:xfrm>
            <a:off x="9361297" y="975681"/>
            <a:ext cx="24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TF-IDF</a:t>
            </a:r>
            <a:r>
              <a:rPr lang="zh-CN" altLang="en-US" dirty="0"/>
              <a:t> </a:t>
            </a:r>
            <a:r>
              <a:rPr lang="en-US" altLang="zh-CN" dirty="0"/>
              <a:t>Rank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1DC5B4C-1FA1-3D4F-B803-B6113D1C8F3F}"/>
              </a:ext>
            </a:extLst>
          </p:cNvPr>
          <p:cNvSpPr/>
          <p:nvPr/>
        </p:nvSpPr>
        <p:spPr>
          <a:xfrm>
            <a:off x="9077035" y="3740712"/>
            <a:ext cx="2741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  <a:r>
              <a:rPr lang="zh-CN" altLang="en-US" dirty="0"/>
              <a:t> </a:t>
            </a:r>
            <a:r>
              <a:rPr lang="en-US" altLang="zh-CN" dirty="0"/>
              <a:t>Rank</a:t>
            </a:r>
            <a:endParaRPr lang="en-US" dirty="0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8C4A6386-9D1D-8246-B5D9-D38012086DA7}"/>
              </a:ext>
            </a:extLst>
          </p:cNvPr>
          <p:cNvSpPr/>
          <p:nvPr/>
        </p:nvSpPr>
        <p:spPr>
          <a:xfrm rot="19604019">
            <a:off x="8042275" y="2669310"/>
            <a:ext cx="840509" cy="471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4EA09939-560A-D04C-8679-657DCA681183}"/>
              </a:ext>
            </a:extLst>
          </p:cNvPr>
          <p:cNvSpPr/>
          <p:nvPr/>
        </p:nvSpPr>
        <p:spPr>
          <a:xfrm rot="1569824">
            <a:off x="8042739" y="4271216"/>
            <a:ext cx="840509" cy="471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09B641-F6BB-7F40-91DF-5CE410F4C440}"/>
              </a:ext>
            </a:extLst>
          </p:cNvPr>
          <p:cNvSpPr txBox="1"/>
          <p:nvPr/>
        </p:nvSpPr>
        <p:spPr>
          <a:xfrm>
            <a:off x="277767" y="1653249"/>
            <a:ext cx="447434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Find</a:t>
            </a:r>
            <a:r>
              <a:rPr lang="zh-CN" altLang="en-US" sz="2000" dirty="0"/>
              <a:t> </a:t>
            </a:r>
            <a:r>
              <a:rPr lang="en-US" altLang="zh-CN" sz="2000" dirty="0"/>
              <a:t>important</a:t>
            </a:r>
            <a:r>
              <a:rPr lang="zh-CN" altLang="en-US" sz="2000" dirty="0"/>
              <a:t> </a:t>
            </a:r>
            <a:r>
              <a:rPr lang="en-US" altLang="zh-CN" sz="2000" dirty="0"/>
              <a:t>word</a:t>
            </a:r>
            <a:r>
              <a:rPr lang="zh-CN" altLang="en-US" sz="2000" dirty="0"/>
              <a:t> </a:t>
            </a:r>
            <a:r>
              <a:rPr lang="en-US" altLang="zh-CN" sz="2000" dirty="0"/>
              <a:t>for</a:t>
            </a:r>
            <a:r>
              <a:rPr lang="zh-CN" altLang="en-US" sz="2000" dirty="0"/>
              <a:t> </a:t>
            </a:r>
            <a:r>
              <a:rPr lang="en-US" altLang="zh-CN" sz="2000" dirty="0"/>
              <a:t>menu</a:t>
            </a:r>
            <a:r>
              <a:rPr lang="zh-CN" altLang="en-US" sz="2000" dirty="0"/>
              <a:t> </a:t>
            </a:r>
            <a:r>
              <a:rPr lang="en-US" altLang="zh-CN" sz="2000" dirty="0"/>
              <a:t>suggestion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review</a:t>
            </a:r>
            <a:r>
              <a:rPr lang="zh-CN" altLang="en-US" sz="2000" dirty="0"/>
              <a:t> </a:t>
            </a:r>
            <a:r>
              <a:rPr lang="en-US" altLang="zh-CN" sz="2000" dirty="0"/>
              <a:t>suggestion.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Use</a:t>
            </a:r>
            <a:r>
              <a:rPr lang="zh-CN" altLang="en-US" sz="2000" dirty="0"/>
              <a:t> </a:t>
            </a:r>
            <a:r>
              <a:rPr lang="en-US" altLang="zh-CN" sz="2000" dirty="0"/>
              <a:t>TF-IDF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regression tree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get word rank.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TF-IDF is</a:t>
            </a:r>
            <a:r>
              <a:rPr lang="zh-CN" altLang="en-US" sz="2000" dirty="0"/>
              <a:t> </a:t>
            </a:r>
            <a:r>
              <a:rPr lang="en-US" altLang="zh-CN" sz="2000" dirty="0"/>
              <a:t>focused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/>
              <a:t>word</a:t>
            </a:r>
            <a:r>
              <a:rPr lang="zh-CN" altLang="en-US" sz="2000" dirty="0"/>
              <a:t> </a:t>
            </a:r>
            <a:r>
              <a:rPr lang="en-US" altLang="zh-CN" sz="2000" dirty="0"/>
              <a:t>occurrence</a:t>
            </a:r>
            <a:r>
              <a:rPr lang="zh-CN" altLang="en-US" sz="2000" dirty="0"/>
              <a:t> </a:t>
            </a:r>
            <a:r>
              <a:rPr lang="en-US" altLang="zh-CN" sz="2000" dirty="0"/>
              <a:t>but</a:t>
            </a:r>
            <a:r>
              <a:rPr lang="zh-CN" altLang="en-US" sz="2000" dirty="0"/>
              <a:t> </a:t>
            </a:r>
            <a:r>
              <a:rPr lang="en-US" altLang="zh-CN" sz="2000" dirty="0"/>
              <a:t>regression tree</a:t>
            </a:r>
            <a:r>
              <a:rPr lang="zh-CN" altLang="en-US" sz="2000" dirty="0"/>
              <a:t> </a:t>
            </a:r>
            <a:r>
              <a:rPr lang="en-US" altLang="zh-CN" sz="2000" dirty="0"/>
              <a:t>is focused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connection</a:t>
            </a:r>
            <a:r>
              <a:rPr lang="zh-CN" altLang="en-US" sz="2000" dirty="0"/>
              <a:t> </a:t>
            </a:r>
            <a:r>
              <a:rPr lang="en-US" altLang="zh-CN" sz="2000" dirty="0"/>
              <a:t>between</a:t>
            </a:r>
            <a:r>
              <a:rPr lang="zh-CN" altLang="en-US" sz="2000" dirty="0"/>
              <a:t> </a:t>
            </a:r>
            <a:r>
              <a:rPr lang="en-US" altLang="zh-CN" sz="2000" dirty="0"/>
              <a:t>word</a:t>
            </a:r>
            <a:r>
              <a:rPr lang="zh-CN" altLang="en-US" sz="2000" dirty="0"/>
              <a:t> </a:t>
            </a:r>
            <a:r>
              <a:rPr lang="en-US" altLang="zh-CN" sz="2000" dirty="0"/>
              <a:t>frequency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review</a:t>
            </a:r>
            <a:r>
              <a:rPr lang="zh-CN" altLang="en-US" sz="2000" dirty="0"/>
              <a:t> </a:t>
            </a:r>
            <a:r>
              <a:rPr lang="en-US" altLang="zh-CN" sz="2000" dirty="0"/>
              <a:t>star</a:t>
            </a:r>
            <a:r>
              <a:rPr lang="zh-CN" altLang="en-US" sz="2000" dirty="0"/>
              <a:t> </a:t>
            </a:r>
            <a:r>
              <a:rPr lang="en-US" altLang="zh-CN" sz="2000" dirty="0"/>
              <a:t>rating.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FC76DA2F-BCD9-4F1D-849A-2958997D56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1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04"/>
    </mc:Choice>
    <mc:Fallback xmlns="">
      <p:transition spd="slow" advTm="14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2C01BB-4276-434E-B8FE-DF8DD36DD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91" y="-13363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+mn-lt"/>
              </a:rPr>
              <a:t>Menu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&amp;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Review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Suggestion-Word</a:t>
            </a:r>
            <a:r>
              <a:rPr lang="zh-CN" altLang="en-US" sz="3600" dirty="0">
                <a:latin typeface="+mn-lt"/>
              </a:rPr>
              <a:t> </a:t>
            </a:r>
            <a:r>
              <a:rPr lang="en-US" altLang="zh-CN" sz="3600" dirty="0">
                <a:latin typeface="+mn-lt"/>
              </a:rPr>
              <a:t>List</a:t>
            </a:r>
            <a:endParaRPr lang="en-US" sz="3600" dirty="0">
              <a:latin typeface="+mn-lt"/>
            </a:endParaRPr>
          </a:p>
        </p:txBody>
      </p:sp>
      <p:graphicFrame>
        <p:nvGraphicFramePr>
          <p:cNvPr id="11" name="Table 9">
            <a:extLst>
              <a:ext uri="{FF2B5EF4-FFF2-40B4-BE49-F238E27FC236}">
                <a16:creationId xmlns:a16="http://schemas.microsoft.com/office/drawing/2014/main" id="{C34F4EED-634A-504D-9E5E-3FA7B472B96B}"/>
              </a:ext>
            </a:extLst>
          </p:cNvPr>
          <p:cNvGraphicFramePr>
            <a:graphicFrameLocks noGrp="1"/>
          </p:cNvGraphicFramePr>
          <p:nvPr/>
        </p:nvGraphicFramePr>
        <p:xfrm>
          <a:off x="1087337" y="1353561"/>
          <a:ext cx="173181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5909">
                  <a:extLst>
                    <a:ext uri="{9D8B030D-6E8A-4147-A177-3AD203B41FA5}">
                      <a16:colId xmlns:a16="http://schemas.microsoft.com/office/drawing/2014/main" val="3325150848"/>
                    </a:ext>
                  </a:extLst>
                </a:gridCol>
                <a:gridCol w="865909">
                  <a:extLst>
                    <a:ext uri="{9D8B030D-6E8A-4147-A177-3AD203B41FA5}">
                      <a16:colId xmlns:a16="http://schemas.microsoft.com/office/drawing/2014/main" val="2604027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TF-IDF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027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pizza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0.0146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688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0.0111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013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food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0.0105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245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006284"/>
                  </a:ext>
                </a:extLst>
              </a:tr>
            </a:tbl>
          </a:graphicData>
        </a:graphic>
      </p:graphicFrame>
      <p:graphicFrame>
        <p:nvGraphicFramePr>
          <p:cNvPr id="12" name="Table 9">
            <a:extLst>
              <a:ext uri="{FF2B5EF4-FFF2-40B4-BE49-F238E27FC236}">
                <a16:creationId xmlns:a16="http://schemas.microsoft.com/office/drawing/2014/main" id="{9312E7F1-F53C-6B43-97F1-9FFD1E02A9D2}"/>
              </a:ext>
            </a:extLst>
          </p:cNvPr>
          <p:cNvGraphicFramePr>
            <a:graphicFrameLocks noGrp="1"/>
          </p:cNvGraphicFramePr>
          <p:nvPr/>
        </p:nvGraphicFramePr>
        <p:xfrm>
          <a:off x="819482" y="4318017"/>
          <a:ext cx="240145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0728">
                  <a:extLst>
                    <a:ext uri="{9D8B030D-6E8A-4147-A177-3AD203B41FA5}">
                      <a16:colId xmlns:a16="http://schemas.microsoft.com/office/drawing/2014/main" val="3325150848"/>
                    </a:ext>
                  </a:extLst>
                </a:gridCol>
                <a:gridCol w="1200728">
                  <a:extLst>
                    <a:ext uri="{9D8B030D-6E8A-4147-A177-3AD203B41FA5}">
                      <a16:colId xmlns:a16="http://schemas.microsoft.com/office/drawing/2014/main" val="2604027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Word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Importance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027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delicious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0.0731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5688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great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0.0725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5013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worst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0.0450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245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…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…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24690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4A18CD7-980E-BE47-85D1-20A5FBDEE15A}"/>
              </a:ext>
            </a:extLst>
          </p:cNvPr>
          <p:cNvSpPr txBox="1"/>
          <p:nvPr/>
        </p:nvSpPr>
        <p:spPr>
          <a:xfrm>
            <a:off x="1009071" y="937892"/>
            <a:ext cx="24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TF-IDF</a:t>
            </a:r>
            <a:r>
              <a:rPr lang="zh-CN" altLang="en-US" dirty="0"/>
              <a:t> </a:t>
            </a:r>
            <a:r>
              <a:rPr lang="en-US" altLang="zh-CN" dirty="0"/>
              <a:t>Rank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12AA33-D80A-C94F-B4EE-E678AD3DC5E7}"/>
              </a:ext>
            </a:extLst>
          </p:cNvPr>
          <p:cNvSpPr/>
          <p:nvPr/>
        </p:nvSpPr>
        <p:spPr>
          <a:xfrm>
            <a:off x="724809" y="3902348"/>
            <a:ext cx="27201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Regression tree Rank</a:t>
            </a:r>
            <a:endParaRPr lang="en-US" dirty="0"/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886AE980-4031-1B44-B5BE-62C43D7CDF5D}"/>
              </a:ext>
            </a:extLst>
          </p:cNvPr>
          <p:cNvGraphicFramePr>
            <a:graphicFrameLocks noGrp="1"/>
          </p:cNvGraphicFramePr>
          <p:nvPr/>
        </p:nvGraphicFramePr>
        <p:xfrm>
          <a:off x="4160981" y="765893"/>
          <a:ext cx="1731818" cy="2225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1818">
                  <a:extLst>
                    <a:ext uri="{9D8B030D-6E8A-4147-A177-3AD203B41FA5}">
                      <a16:colId xmlns:a16="http://schemas.microsoft.com/office/drawing/2014/main" val="28203867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Important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Noun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1540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pizza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9519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food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930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waiter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05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delivery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545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…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250679"/>
                  </a:ext>
                </a:extLst>
              </a:tr>
            </a:tbl>
          </a:graphicData>
        </a:graphic>
      </p:graphicFrame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C5DC61A5-202E-4345-BD1C-ADAE2A933EEC}"/>
              </a:ext>
            </a:extLst>
          </p:cNvPr>
          <p:cNvGraphicFramePr>
            <a:graphicFrameLocks noGrp="1"/>
          </p:cNvGraphicFramePr>
          <p:nvPr/>
        </p:nvGraphicFramePr>
        <p:xfrm>
          <a:off x="6849982" y="765893"/>
          <a:ext cx="2364509" cy="222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364509">
                  <a:extLst>
                    <a:ext uri="{9D8B030D-6E8A-4147-A177-3AD203B41FA5}">
                      <a16:colId xmlns:a16="http://schemas.microsoft.com/office/drawing/2014/main" val="26779602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Food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Noun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852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salad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866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chicken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522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beer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813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pasta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98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308100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168F294E-CC4F-D043-9606-79DB03481994}"/>
              </a:ext>
            </a:extLst>
          </p:cNvPr>
          <p:cNvGraphicFramePr>
            <a:graphicFrameLocks noGrp="1"/>
          </p:cNvGraphicFramePr>
          <p:nvPr/>
        </p:nvGraphicFramePr>
        <p:xfrm>
          <a:off x="4167801" y="3133827"/>
          <a:ext cx="1731817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1817">
                  <a:extLst>
                    <a:ext uri="{9D8B030D-6E8A-4147-A177-3AD203B41FA5}">
                      <a16:colId xmlns:a16="http://schemas.microsoft.com/office/drawing/2014/main" val="26779602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Positive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Word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852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good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866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affordable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522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nice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813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772494"/>
                  </a:ext>
                </a:extLst>
              </a:tr>
            </a:tbl>
          </a:graphicData>
        </a:graphic>
      </p:graphicFrame>
      <p:sp>
        <p:nvSpPr>
          <p:cNvPr id="19" name="Right Arrow 18">
            <a:extLst>
              <a:ext uri="{FF2B5EF4-FFF2-40B4-BE49-F238E27FC236}">
                <a16:creationId xmlns:a16="http://schemas.microsoft.com/office/drawing/2014/main" id="{A318C0B6-9D07-EF47-B58E-4F11E18DA0F9}"/>
              </a:ext>
            </a:extLst>
          </p:cNvPr>
          <p:cNvSpPr/>
          <p:nvPr/>
        </p:nvSpPr>
        <p:spPr>
          <a:xfrm>
            <a:off x="3084945" y="2087418"/>
            <a:ext cx="637310" cy="5449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CD2988B7-C647-BB45-873D-788504E5F2E4}"/>
              </a:ext>
            </a:extLst>
          </p:cNvPr>
          <p:cNvSpPr/>
          <p:nvPr/>
        </p:nvSpPr>
        <p:spPr>
          <a:xfrm>
            <a:off x="5950526" y="1958287"/>
            <a:ext cx="637310" cy="5449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A05BCCA0-D4F5-1E47-801D-FD4DE8126E4E}"/>
              </a:ext>
            </a:extLst>
          </p:cNvPr>
          <p:cNvGraphicFramePr>
            <a:graphicFrameLocks noGrp="1"/>
          </p:cNvGraphicFramePr>
          <p:nvPr/>
        </p:nvGraphicFramePr>
        <p:xfrm>
          <a:off x="6849982" y="3128437"/>
          <a:ext cx="2865341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865341">
                  <a:extLst>
                    <a:ext uri="{9D8B030D-6E8A-4147-A177-3AD203B41FA5}">
                      <a16:colId xmlns:a16="http://schemas.microsoft.com/office/drawing/2014/main" val="26779602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Important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positive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Word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852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affordable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866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delicious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522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respectful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813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196483"/>
                  </a:ext>
                </a:extLst>
              </a:tr>
            </a:tbl>
          </a:graphicData>
        </a:graphic>
      </p:graphicFrame>
      <p:sp>
        <p:nvSpPr>
          <p:cNvPr id="22" name="Right Arrow 21">
            <a:extLst>
              <a:ext uri="{FF2B5EF4-FFF2-40B4-BE49-F238E27FC236}">
                <a16:creationId xmlns:a16="http://schemas.microsoft.com/office/drawing/2014/main" id="{05C4E387-0227-D04E-8178-451C58AEBA34}"/>
              </a:ext>
            </a:extLst>
          </p:cNvPr>
          <p:cNvSpPr/>
          <p:nvPr/>
        </p:nvSpPr>
        <p:spPr>
          <a:xfrm rot="19360202">
            <a:off x="3372305" y="4341242"/>
            <a:ext cx="637310" cy="5449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ADB40A1B-F9CE-CD49-B822-4B57E1A5E7DC}"/>
              </a:ext>
            </a:extLst>
          </p:cNvPr>
          <p:cNvSpPr/>
          <p:nvPr/>
        </p:nvSpPr>
        <p:spPr>
          <a:xfrm>
            <a:off x="6096000" y="3814541"/>
            <a:ext cx="637310" cy="5449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ECC67E07-AC46-A841-ABF7-5B6D202BEC3C}"/>
              </a:ext>
            </a:extLst>
          </p:cNvPr>
          <p:cNvGraphicFramePr>
            <a:graphicFrameLocks noGrp="1"/>
          </p:cNvGraphicFramePr>
          <p:nvPr/>
        </p:nvGraphicFramePr>
        <p:xfrm>
          <a:off x="4180725" y="5040590"/>
          <a:ext cx="1731817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1817">
                  <a:extLst>
                    <a:ext uri="{9D8B030D-6E8A-4147-A177-3AD203B41FA5}">
                      <a16:colId xmlns:a16="http://schemas.microsoft.com/office/drawing/2014/main" val="26779602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Negative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Word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852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bad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866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expansive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522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rude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98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603997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DDA70D91-1D01-8146-9F1F-7E3B28D279AB}"/>
              </a:ext>
            </a:extLst>
          </p:cNvPr>
          <p:cNvGraphicFramePr>
            <a:graphicFrameLocks noGrp="1"/>
          </p:cNvGraphicFramePr>
          <p:nvPr/>
        </p:nvGraphicFramePr>
        <p:xfrm>
          <a:off x="6849981" y="5023109"/>
          <a:ext cx="2865341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865341">
                  <a:extLst>
                    <a:ext uri="{9D8B030D-6E8A-4147-A177-3AD203B41FA5}">
                      <a16:colId xmlns:a16="http://schemas.microsoft.com/office/drawing/2014/main" val="26779602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Important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negative</a:t>
                      </a:r>
                      <a:r>
                        <a:rPr lang="zh-CN" altLang="en-US" sz="1600" dirty="0">
                          <a:latin typeface="+mn-lt"/>
                        </a:rPr>
                        <a:t> </a:t>
                      </a:r>
                      <a:r>
                        <a:rPr lang="en-US" altLang="zh-CN" sz="1600" dirty="0">
                          <a:latin typeface="+mn-lt"/>
                        </a:rPr>
                        <a:t>Word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852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expansive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866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rude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522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+mn-lt"/>
                        </a:rPr>
                        <a:t>delayed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813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...</a:t>
                      </a:r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2120517"/>
                  </a:ext>
                </a:extLst>
              </a:tr>
            </a:tbl>
          </a:graphicData>
        </a:graphic>
      </p:graphicFrame>
      <p:sp>
        <p:nvSpPr>
          <p:cNvPr id="27" name="Right Arrow 26">
            <a:extLst>
              <a:ext uri="{FF2B5EF4-FFF2-40B4-BE49-F238E27FC236}">
                <a16:creationId xmlns:a16="http://schemas.microsoft.com/office/drawing/2014/main" id="{961D6AA3-805C-CF48-9850-AEED081F1886}"/>
              </a:ext>
            </a:extLst>
          </p:cNvPr>
          <p:cNvSpPr/>
          <p:nvPr/>
        </p:nvSpPr>
        <p:spPr>
          <a:xfrm>
            <a:off x="6125775" y="5598120"/>
            <a:ext cx="637310" cy="5449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8BB4FFCC-FCEF-C94D-8176-B551D284434D}"/>
              </a:ext>
            </a:extLst>
          </p:cNvPr>
          <p:cNvSpPr/>
          <p:nvPr/>
        </p:nvSpPr>
        <p:spPr>
          <a:xfrm rot="1749461">
            <a:off x="3411553" y="5474723"/>
            <a:ext cx="637310" cy="5449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C225B1D-57DE-8041-A1F9-9423ABC8981B}"/>
              </a:ext>
            </a:extLst>
          </p:cNvPr>
          <p:cNvSpPr txBox="1"/>
          <p:nvPr/>
        </p:nvSpPr>
        <p:spPr>
          <a:xfrm>
            <a:off x="9439563" y="1773621"/>
            <a:ext cx="2752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Menu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436B32-FC73-4B48-9C7C-FFF1C571D2BD}"/>
              </a:ext>
            </a:extLst>
          </p:cNvPr>
          <p:cNvSpPr txBox="1"/>
          <p:nvPr/>
        </p:nvSpPr>
        <p:spPr>
          <a:xfrm>
            <a:off x="9762614" y="3833736"/>
            <a:ext cx="2752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DFDFCF-991B-BE47-AF01-954C1866C653}"/>
              </a:ext>
            </a:extLst>
          </p:cNvPr>
          <p:cNvSpPr txBox="1"/>
          <p:nvPr/>
        </p:nvSpPr>
        <p:spPr>
          <a:xfrm>
            <a:off x="9767938" y="5685927"/>
            <a:ext cx="2752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endParaRPr lang="en-US" dirty="0"/>
          </a:p>
        </p:txBody>
      </p:sp>
      <p:sp>
        <p:nvSpPr>
          <p:cNvPr id="33" name="Rounded Rectangular Callout 32">
            <a:extLst>
              <a:ext uri="{FF2B5EF4-FFF2-40B4-BE49-F238E27FC236}">
                <a16:creationId xmlns:a16="http://schemas.microsoft.com/office/drawing/2014/main" id="{8D68E1D2-1AD4-6E40-A53A-B0C0B5EB6127}"/>
              </a:ext>
            </a:extLst>
          </p:cNvPr>
          <p:cNvSpPr/>
          <p:nvPr/>
        </p:nvSpPr>
        <p:spPr>
          <a:xfrm rot="886375">
            <a:off x="9795107" y="2745882"/>
            <a:ext cx="1584960" cy="895108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endParaRPr 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41438A1B-D7F6-44EE-A1F7-864EABC148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9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633"/>
    </mc:Choice>
    <mc:Fallback xmlns="">
      <p:transition spd="slow" advTm="38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2504</Words>
  <Application>Microsoft Office PowerPoint</Application>
  <PresentationFormat>宽屏</PresentationFormat>
  <Paragraphs>650</Paragraphs>
  <Slides>26</Slides>
  <Notes>1</Notes>
  <HiddenSlides>0</HiddenSlides>
  <MMClips>26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等线</vt:lpstr>
      <vt:lpstr>Arial</vt:lpstr>
      <vt:lpstr>Calibri</vt:lpstr>
      <vt:lpstr>Calibri Light</vt:lpstr>
      <vt:lpstr>Office Theme</vt:lpstr>
      <vt:lpstr>1_Office Theme</vt:lpstr>
      <vt:lpstr>STAT628-Module 3    Suggestion for pizza business </vt:lpstr>
      <vt:lpstr>Introduction and Preparation</vt:lpstr>
      <vt:lpstr>Data Clean</vt:lpstr>
      <vt:lpstr>Exploratory Data Analysis</vt:lpstr>
      <vt:lpstr>Our Target Business and Suggestion </vt:lpstr>
      <vt:lpstr>Business Suggestion-Method </vt:lpstr>
      <vt:lpstr>Business Suggestion-Results &amp; Suggestion</vt:lpstr>
      <vt:lpstr>Menu Suggestion &amp; Review Suggestion-Word Rank</vt:lpstr>
      <vt:lpstr>Menu Suggestion &amp; Review Suggestion-Word List</vt:lpstr>
      <vt:lpstr>Menu Suggestion-Method</vt:lpstr>
      <vt:lpstr>Menu Suggestion-Results &amp; Suggestion</vt:lpstr>
      <vt:lpstr>Review Suggestion-Review Attitude Function</vt:lpstr>
      <vt:lpstr>Review Suggestion-Review Split</vt:lpstr>
      <vt:lpstr>Review Suggestion-Review Matrix</vt:lpstr>
      <vt:lpstr>Review Suggestion-Significance test</vt:lpstr>
      <vt:lpstr>Review Suggestion-Results</vt:lpstr>
      <vt:lpstr>Review Suggestion-How We Give Suggestion</vt:lpstr>
      <vt:lpstr>Review Suggestion-How We Give Suggestion</vt:lpstr>
      <vt:lpstr>Shiny Application-Basic Information </vt:lpstr>
      <vt:lpstr>Shiny Application-Basic Information </vt:lpstr>
      <vt:lpstr>Shiny Application-Basic Information </vt:lpstr>
      <vt:lpstr>Shiny Application-Business Suggestion</vt:lpstr>
      <vt:lpstr>Shiny Application-Menu Suggestion</vt:lpstr>
      <vt:lpstr>Shiny Application-Review Suggestion </vt:lpstr>
      <vt:lpstr>Summary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STAT628-Module 3    Suggestion for pizza business</dc:title>
  <dc:creator>Wang Enze</dc:creator>
  <cp:lastModifiedBy>YICEN LIU</cp:lastModifiedBy>
  <cp:revision>10</cp:revision>
  <dcterms:created xsi:type="dcterms:W3CDTF">2020-11-23T01:17:01Z</dcterms:created>
  <dcterms:modified xsi:type="dcterms:W3CDTF">2020-11-26T01:30:22Z</dcterms:modified>
</cp:coreProperties>
</file>